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9" r:id="rId1"/>
  </p:sldMasterIdLst>
  <p:notesMasterIdLst>
    <p:notesMasterId r:id="rId11"/>
  </p:notesMasterIdLst>
  <p:sldIdLst>
    <p:sldId id="256" r:id="rId2"/>
    <p:sldId id="257" r:id="rId3"/>
    <p:sldId id="258" r:id="rId4"/>
    <p:sldId id="265" r:id="rId5"/>
    <p:sldId id="259" r:id="rId6"/>
    <p:sldId id="260" r:id="rId7"/>
    <p:sldId id="261" r:id="rId8"/>
    <p:sldId id="262" r:id="rId9"/>
    <p:sldId id="263" r:id="rId10"/>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4A557D-83E0-4B80-BDE9-22123EA8C4E4}" v="26" dt="2023-10-20T05:24:27.8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0"/>
  </p:normalViewPr>
  <p:slideViewPr>
    <p:cSldViewPr snapToGrid="0" snapToObjects="1">
      <p:cViewPr varScale="1">
        <p:scale>
          <a:sx n="62" d="100"/>
          <a:sy n="62" d="100"/>
        </p:scale>
        <p:origin x="35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77886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3793877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85946" y="1737361"/>
            <a:ext cx="10590790" cy="3995497"/>
          </a:xfrm>
        </p:spPr>
        <p:txBody>
          <a:bodyPr anchor="b"/>
          <a:lstStyle>
            <a:lvl1pPr>
              <a:defRPr sz="8640"/>
            </a:lvl1pPr>
          </a:lstStyle>
          <a:p>
            <a:r>
              <a:rPr lang="en-US"/>
              <a:t>Click to edit Master title style</a:t>
            </a:r>
            <a:endParaRPr lang="en-US" dirty="0"/>
          </a:p>
        </p:txBody>
      </p:sp>
      <p:sp>
        <p:nvSpPr>
          <p:cNvPr id="3" name="Subtitle 2"/>
          <p:cNvSpPr>
            <a:spLocks noGrp="1"/>
          </p:cNvSpPr>
          <p:nvPr>
            <p:ph type="subTitle" idx="1"/>
          </p:nvPr>
        </p:nvSpPr>
        <p:spPr>
          <a:xfrm>
            <a:off x="1385946" y="5732856"/>
            <a:ext cx="10590790" cy="1033704"/>
          </a:xfrm>
        </p:spPr>
        <p:txBody>
          <a:bodyPr anchor="t"/>
          <a:lstStyle>
            <a:lvl1pPr marL="0" indent="0" algn="l">
              <a:buNone/>
              <a:defRPr cap="all">
                <a:solidFill>
                  <a:schemeClr val="accent1"/>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797240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8" y="5760704"/>
            <a:ext cx="10590788"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6" y="822960"/>
            <a:ext cx="10590790" cy="43687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7" y="6440790"/>
            <a:ext cx="10590787"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761780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10590791" cy="2377440"/>
          </a:xfrm>
        </p:spPr>
        <p:txBody>
          <a:bodyPr/>
          <a:lstStyle>
            <a:lvl1pPr>
              <a:defRPr sz="5760"/>
            </a:lvl1pPr>
          </a:lstStyle>
          <a:p>
            <a:r>
              <a:rPr lang="en-US"/>
              <a:t>Click to edit Master title style</a:t>
            </a:r>
            <a:endParaRPr lang="en-US" dirty="0"/>
          </a:p>
        </p:txBody>
      </p:sp>
      <p:sp>
        <p:nvSpPr>
          <p:cNvPr id="8" name="Text Placeholder 3"/>
          <p:cNvSpPr>
            <a:spLocks noGrp="1"/>
          </p:cNvSpPr>
          <p:nvPr>
            <p:ph type="body" sz="half" idx="2"/>
          </p:nvPr>
        </p:nvSpPr>
        <p:spPr>
          <a:xfrm>
            <a:off x="1385945" y="4389120"/>
            <a:ext cx="10590791" cy="283464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8444228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762" y="1737360"/>
            <a:ext cx="9599178" cy="2788049"/>
          </a:xfrm>
        </p:spPr>
        <p:txBody>
          <a:bodyPr/>
          <a:lstStyle>
            <a:lvl1pPr>
              <a:defRPr sz="5760"/>
            </a:lvl1pPr>
          </a:lstStyle>
          <a:p>
            <a:r>
              <a:rPr lang="en-US"/>
              <a:t>Click to edit Master title style</a:t>
            </a:r>
            <a:endParaRPr lang="en-US" dirty="0"/>
          </a:p>
        </p:txBody>
      </p:sp>
      <p:sp>
        <p:nvSpPr>
          <p:cNvPr id="14" name="Text Placeholder 3"/>
          <p:cNvSpPr>
            <a:spLocks noGrp="1"/>
          </p:cNvSpPr>
          <p:nvPr>
            <p:ph type="body" sz="half" idx="13"/>
          </p:nvPr>
        </p:nvSpPr>
        <p:spPr>
          <a:xfrm>
            <a:off x="2316480" y="4525409"/>
            <a:ext cx="8862994" cy="410609"/>
          </a:xfrm>
        </p:spPr>
        <p:txBody>
          <a:bodyPr anchor="t">
            <a:normAutofit/>
          </a:bodyPr>
          <a:lstStyle>
            <a:lvl1pPr marL="0" indent="0">
              <a:buNone/>
              <a:defRPr lang="en-US" sz="1680" b="0" i="0" kern="1200" cap="small" dirty="0">
                <a:solidFill>
                  <a:schemeClr val="accent1"/>
                </a:solidFill>
                <a:latin typeface="+mj-lt"/>
                <a:ea typeface="+mj-ea"/>
                <a:cs typeface="+mj-cs"/>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0" name="Text Placeholder 3"/>
          <p:cNvSpPr>
            <a:spLocks noGrp="1"/>
          </p:cNvSpPr>
          <p:nvPr>
            <p:ph type="body" sz="half" idx="2"/>
          </p:nvPr>
        </p:nvSpPr>
        <p:spPr>
          <a:xfrm>
            <a:off x="1385945" y="5220788"/>
            <a:ext cx="10590791" cy="201168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
        <p:nvSpPr>
          <p:cNvPr id="11" name="TextBox 10"/>
          <p:cNvSpPr txBox="1"/>
          <p:nvPr/>
        </p:nvSpPr>
        <p:spPr>
          <a:xfrm>
            <a:off x="1077954" y="1165504"/>
            <a:ext cx="962294" cy="2345257"/>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14640" dirty="0"/>
              <a:t>“</a:t>
            </a:r>
          </a:p>
        </p:txBody>
      </p:sp>
      <p:sp>
        <p:nvSpPr>
          <p:cNvPr id="13" name="TextBox 12"/>
          <p:cNvSpPr txBox="1"/>
          <p:nvPr/>
        </p:nvSpPr>
        <p:spPr>
          <a:xfrm>
            <a:off x="11196588" y="3136545"/>
            <a:ext cx="962294" cy="2345257"/>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14640" dirty="0"/>
              <a:t>”</a:t>
            </a:r>
          </a:p>
        </p:txBody>
      </p:sp>
    </p:spTree>
    <p:extLst>
      <p:ext uri="{BB962C8B-B14F-4D97-AF65-F5344CB8AC3E}">
        <p14:creationId xmlns:p14="http://schemas.microsoft.com/office/powerpoint/2010/main" val="159775318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85945" y="3749041"/>
            <a:ext cx="10590791" cy="198381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none">
                <a:solidFill>
                  <a:schemeClr val="accent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990843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59537" y="2377440"/>
            <a:ext cx="3536239"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782956" y="32004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0392" y="2377440"/>
            <a:ext cx="3523489"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4647727" y="32004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2377440"/>
            <a:ext cx="3518536"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8549640" y="32004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4471370" y="2560320"/>
            <a:ext cx="0" cy="475488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854596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82956" y="5101139"/>
            <a:ext cx="3528060"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9" name="Picture Placeholder 2"/>
          <p:cNvSpPr>
            <a:spLocks noGrp="1" noChangeAspect="1"/>
          </p:cNvSpPr>
          <p:nvPr>
            <p:ph type="pic" idx="15"/>
          </p:nvPr>
        </p:nvSpPr>
        <p:spPr>
          <a:xfrm>
            <a:off x="782956" y="2651760"/>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782956" y="5792654"/>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7251" y="5101139"/>
            <a:ext cx="3516630"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0" name="Picture Placeholder 2"/>
          <p:cNvSpPr>
            <a:spLocks noGrp="1" noChangeAspect="1"/>
          </p:cNvSpPr>
          <p:nvPr>
            <p:ph type="pic" idx="21"/>
          </p:nvPr>
        </p:nvSpPr>
        <p:spPr>
          <a:xfrm>
            <a:off x="4667249" y="2651760"/>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4665627" y="5792653"/>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5101139"/>
            <a:ext cx="3518536"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1" name="Picture Placeholder 2"/>
          <p:cNvSpPr>
            <a:spLocks noGrp="1" noChangeAspect="1"/>
          </p:cNvSpPr>
          <p:nvPr>
            <p:ph type="pic" idx="22"/>
          </p:nvPr>
        </p:nvSpPr>
        <p:spPr>
          <a:xfrm>
            <a:off x="8549639" y="2651760"/>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8549491" y="5792650"/>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4471370" y="2560320"/>
            <a:ext cx="0" cy="475488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480189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794507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965055" y="516256"/>
            <a:ext cx="2103121" cy="699135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782956" y="1064897"/>
            <a:ext cx="8907779" cy="644270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369537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9567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6195702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85948" y="3434080"/>
            <a:ext cx="10590788" cy="229877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all">
                <a:solidFill>
                  <a:schemeClr val="accent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084477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23975" y="2472690"/>
            <a:ext cx="5275607" cy="503491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5392" y="2467311"/>
            <a:ext cx="5275609" cy="5040294"/>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10/20/2023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467909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3975" y="2286000"/>
            <a:ext cx="5275606"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2397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5395" y="2286000"/>
            <a:ext cx="5275607"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78539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10/20/2023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1536560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11678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139508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4081277" cy="173736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5741540" y="1737360"/>
            <a:ext cx="6235196" cy="548640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85945" y="3755137"/>
            <a:ext cx="4081276" cy="3474719"/>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730019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4689" y="2225030"/>
            <a:ext cx="6111487" cy="188977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39455" y="1371600"/>
            <a:ext cx="3840480"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4389120"/>
            <a:ext cx="6101975" cy="1645920"/>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10/20/2023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641363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3203623"/>
            <a:ext cx="4844414" cy="5025978"/>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3470817"/>
            <a:ext cx="1826894" cy="2838544"/>
          </a:xfrm>
          <a:prstGeom prst="rect">
            <a:avLst/>
          </a:prstGeom>
        </p:spPr>
      </p:pic>
      <p:sp>
        <p:nvSpPr>
          <p:cNvPr id="16" name="Oval 15"/>
          <p:cNvSpPr/>
          <p:nvPr/>
        </p:nvSpPr>
        <p:spPr>
          <a:xfrm>
            <a:off x="10330814" y="2011680"/>
            <a:ext cx="3383280" cy="338328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713"/>
          <a:stretch/>
        </p:blipFill>
        <p:spPr>
          <a:xfrm>
            <a:off x="9600237" y="0"/>
            <a:ext cx="1924064" cy="1371600"/>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4199"/>
          <a:stretch/>
        </p:blipFill>
        <p:spPr>
          <a:xfrm>
            <a:off x="10330814" y="7311439"/>
            <a:ext cx="1192481" cy="918161"/>
          </a:xfrm>
          <a:prstGeom prst="rect">
            <a:avLst/>
          </a:prstGeom>
        </p:spPr>
      </p:pic>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775334" y="543262"/>
            <a:ext cx="11285668" cy="1680636"/>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323975" y="2463502"/>
            <a:ext cx="10735849" cy="503457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2186767" y="2148842"/>
            <a:ext cx="1188719" cy="365759"/>
          </a:xfrm>
          <a:prstGeom prst="rect">
            <a:avLst/>
          </a:prstGeom>
        </p:spPr>
        <p:txBody>
          <a:bodyPr vert="horz" lIns="91440" tIns="45720" rIns="91440" bIns="45720" rtlCol="0" anchor="t"/>
          <a:lstStyle>
            <a:lvl1pPr algn="l">
              <a:defRPr sz="1320" b="0" i="0">
                <a:solidFill>
                  <a:schemeClr val="tx1">
                    <a:tint val="75000"/>
                    <a:alpha val="60000"/>
                  </a:schemeClr>
                </a:solidFill>
              </a:defRPr>
            </a:lvl1pPr>
          </a:lstStyle>
          <a:p>
            <a:fld id="{4AAD347D-5ACD-4C99-B74B-A9C85AD731AF}" type="datetimeFigureOut">
              <a:rPr lang="en-US" smtClean="0"/>
              <a:t>10/20/2023</a:t>
            </a:fld>
            <a:endParaRPr lang="en-US" dirty="0"/>
          </a:p>
        </p:txBody>
      </p:sp>
      <p:sp>
        <p:nvSpPr>
          <p:cNvPr id="5" name="Footer Placeholder 4"/>
          <p:cNvSpPr>
            <a:spLocks noGrp="1"/>
          </p:cNvSpPr>
          <p:nvPr>
            <p:ph type="ftr" sz="quarter" idx="3"/>
          </p:nvPr>
        </p:nvSpPr>
        <p:spPr>
          <a:xfrm rot="5400000">
            <a:off x="10741888" y="3870357"/>
            <a:ext cx="4631754" cy="365761"/>
          </a:xfrm>
          <a:prstGeom prst="rect">
            <a:avLst/>
          </a:prstGeom>
        </p:spPr>
        <p:txBody>
          <a:bodyPr vert="horz" lIns="91440" tIns="45720" rIns="91440" bIns="45720" rtlCol="0" anchor="b"/>
          <a:lstStyle>
            <a:lvl1pPr algn="l">
              <a:defRPr sz="132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2423049" y="354876"/>
            <a:ext cx="1005839" cy="921224"/>
          </a:xfrm>
          <a:prstGeom prst="rect">
            <a:avLst/>
          </a:prstGeom>
        </p:spPr>
        <p:txBody>
          <a:bodyPr vert="horz" lIns="91440" tIns="45720" rIns="91440" bIns="45720" rtlCol="0" anchor="b"/>
          <a:lstStyle>
            <a:lvl1pPr algn="ctr">
              <a:defRPr sz="3360" b="0" i="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3946281005"/>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l" defTabSz="548640" rtl="0" eaLnBrk="1" latinLnBrk="0" hangingPunct="1">
        <a:spcBef>
          <a:spcPct val="0"/>
        </a:spcBef>
        <a:buNone/>
        <a:defRPr sz="504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SzPct val="80000"/>
        <a:buFont typeface="Wingdings 3" charset="2"/>
        <a:buChar char=""/>
        <a:defRPr sz="2400" b="0" i="0" kern="1200">
          <a:solidFill>
            <a:schemeClr val="tx1"/>
          </a:solidFill>
          <a:latin typeface="+mj-lt"/>
          <a:ea typeface="+mj-ea"/>
          <a:cs typeface="+mj-cs"/>
        </a:defRPr>
      </a:lvl1pPr>
      <a:lvl2pPr marL="891540" indent="-342900" algn="l" defTabSz="548640" rtl="0" eaLnBrk="1" latinLnBrk="0" hangingPunct="1">
        <a:spcBef>
          <a:spcPts val="1200"/>
        </a:spcBef>
        <a:spcAft>
          <a:spcPts val="0"/>
        </a:spcAft>
        <a:buClr>
          <a:schemeClr val="accent1"/>
        </a:buClr>
        <a:buSzPct val="80000"/>
        <a:buFont typeface="Wingdings 3" charset="2"/>
        <a:buChar char=""/>
        <a:defRPr sz="2160" b="0" i="0" kern="1200">
          <a:solidFill>
            <a:schemeClr val="tx1"/>
          </a:solidFill>
          <a:latin typeface="+mj-lt"/>
          <a:ea typeface="+mj-ea"/>
          <a:cs typeface="+mj-cs"/>
        </a:defRPr>
      </a:lvl2pPr>
      <a:lvl3pPr marL="1371600" indent="-274320" algn="l" defTabSz="548640" rtl="0" eaLnBrk="1" latinLnBrk="0" hangingPunct="1">
        <a:spcBef>
          <a:spcPts val="1200"/>
        </a:spcBef>
        <a:spcAft>
          <a:spcPts val="0"/>
        </a:spcAft>
        <a:buClr>
          <a:schemeClr val="accent1"/>
        </a:buClr>
        <a:buSzPct val="80000"/>
        <a:buFont typeface="Wingdings 3" charset="2"/>
        <a:buChar char=""/>
        <a:defRPr sz="1920" b="0" i="0" kern="1200">
          <a:solidFill>
            <a:schemeClr val="tx1"/>
          </a:solidFill>
          <a:latin typeface="+mj-lt"/>
          <a:ea typeface="+mj-ea"/>
          <a:cs typeface="+mj-cs"/>
        </a:defRPr>
      </a:lvl3pPr>
      <a:lvl4pPr marL="192024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4pPr>
      <a:lvl5pPr marL="246888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5pPr>
      <a:lvl6pPr marL="301752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6pPr>
      <a:lvl7pPr marL="356616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7pPr>
      <a:lvl8pPr marL="411480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8pPr>
      <a:lvl9pPr marL="466344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423746" y="58227"/>
            <a:ext cx="14630400" cy="8229600"/>
          </a:xfrm>
          <a:prstGeom prst="rect">
            <a:avLst/>
          </a:prstGeom>
          <a:solidFill>
            <a:srgbClr val="150D48"/>
          </a:solidFill>
          <a:ln/>
        </p:spPr>
        <p:txBody>
          <a:bodyPr/>
          <a:lstStyle/>
          <a:p>
            <a:endParaRPr lang="en-IN"/>
          </a:p>
        </p:txBody>
      </p:sp>
      <p:sp>
        <p:nvSpPr>
          <p:cNvPr id="4" name="Text 2"/>
          <p:cNvSpPr/>
          <p:nvPr/>
        </p:nvSpPr>
        <p:spPr>
          <a:xfrm>
            <a:off x="6319599" y="1845826"/>
            <a:ext cx="7477601" cy="2499598"/>
          </a:xfrm>
          <a:prstGeom prst="rect">
            <a:avLst/>
          </a:prstGeom>
          <a:noFill/>
          <a:ln/>
        </p:spPr>
        <p:txBody>
          <a:bodyPr wrap="square" rtlCol="0" anchor="t"/>
          <a:lstStyle/>
          <a:p>
            <a:pPr marL="0" indent="0">
              <a:lnSpc>
                <a:spcPts val="6561"/>
              </a:lnSpc>
              <a:buNone/>
            </a:pPr>
            <a:r>
              <a:rPr lang="en-US" sz="5249" b="1" dirty="0">
                <a:solidFill>
                  <a:srgbClr val="FFFFFF"/>
                </a:solidFill>
                <a:latin typeface="Syne" pitchFamily="34" charset="0"/>
                <a:ea typeface="Syne" pitchFamily="34" charset="-122"/>
                <a:cs typeface="Syne" pitchFamily="34" charset="-120"/>
              </a:rPr>
              <a:t>Increasing Threat of Climate Change on the World</a:t>
            </a:r>
            <a:endParaRPr lang="en-US" sz="5249" dirty="0"/>
          </a:p>
        </p:txBody>
      </p:sp>
      <p:sp>
        <p:nvSpPr>
          <p:cNvPr id="5" name="Text 3"/>
          <p:cNvSpPr/>
          <p:nvPr/>
        </p:nvSpPr>
        <p:spPr>
          <a:xfrm>
            <a:off x="6319599" y="4678680"/>
            <a:ext cx="7477601" cy="1066205"/>
          </a:xfrm>
          <a:prstGeom prst="rect">
            <a:avLst/>
          </a:prstGeom>
          <a:noFill/>
          <a:ln/>
        </p:spPr>
        <p:txBody>
          <a:bodyPr wrap="square" rtlCol="0" anchor="t"/>
          <a:lstStyle/>
          <a:p>
            <a:pPr marL="0" indent="0">
              <a:lnSpc>
                <a:spcPts val="2799"/>
              </a:lnSpc>
              <a:buNone/>
            </a:pPr>
            <a:r>
              <a:rPr lang="en-US" sz="1750" dirty="0">
                <a:solidFill>
                  <a:srgbClr val="D9E1FF"/>
                </a:solidFill>
                <a:latin typeface="Arimo" pitchFamily="34" charset="0"/>
                <a:ea typeface="Arimo" pitchFamily="34" charset="-122"/>
                <a:cs typeface="Arimo" pitchFamily="34" charset="-120"/>
              </a:rPr>
              <a:t>Climate change poses a significant risk to our planet and its inhabitants. This presentation explores the causes, impacts, mitigation strategies, adaptation measures, and international efforts related to climate change.</a:t>
            </a:r>
            <a:endParaRPr lang="en-US" sz="1750" dirty="0"/>
          </a:p>
        </p:txBody>
      </p:sp>
      <p:sp>
        <p:nvSpPr>
          <p:cNvPr id="8" name="Text 5"/>
          <p:cNvSpPr/>
          <p:nvPr/>
        </p:nvSpPr>
        <p:spPr>
          <a:xfrm>
            <a:off x="6786086" y="5994797"/>
            <a:ext cx="3215640" cy="388858"/>
          </a:xfrm>
          <a:prstGeom prst="rect">
            <a:avLst/>
          </a:prstGeom>
          <a:noFill/>
          <a:ln/>
        </p:spPr>
        <p:txBody>
          <a:bodyPr wrap="none" rtlCol="0" anchor="t"/>
          <a:lstStyle/>
          <a:p>
            <a:pPr marL="0" indent="0" algn="l">
              <a:lnSpc>
                <a:spcPts val="3062"/>
              </a:lnSpc>
              <a:buNone/>
            </a:pPr>
            <a:endParaRPr lang="en-US" sz="2187" dirty="0"/>
          </a:p>
        </p:txBody>
      </p:sp>
      <p:pic>
        <p:nvPicPr>
          <p:cNvPr id="9" name="Image 1" descr="preencoded.png"/>
          <p:cNvPicPr>
            <a:picLocks noChangeAspect="1"/>
          </p:cNvPicPr>
          <p:nvPr/>
        </p:nvPicPr>
        <p:blipFill>
          <a:blip r:embed="rId3"/>
          <a:stretch>
            <a:fillRect/>
          </a:stretch>
        </p:blipFill>
        <p:spPr>
          <a:xfrm>
            <a:off x="-89210" y="0"/>
            <a:ext cx="5486400" cy="82296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N"/>
          </a:p>
        </p:txBody>
      </p:sp>
      <p:sp>
        <p:nvSpPr>
          <p:cNvPr id="3" name="Shape 1"/>
          <p:cNvSpPr/>
          <p:nvPr/>
        </p:nvSpPr>
        <p:spPr>
          <a:xfrm>
            <a:off x="0" y="0"/>
            <a:ext cx="14630400" cy="8229600"/>
          </a:xfrm>
          <a:prstGeom prst="rect">
            <a:avLst/>
          </a:prstGeom>
          <a:solidFill>
            <a:srgbClr val="0C0A33"/>
          </a:solidFill>
          <a:ln/>
        </p:spPr>
        <p:txBody>
          <a:bodyPr/>
          <a:lstStyle/>
          <a:p>
            <a:endParaRPr lang="en-IN"/>
          </a:p>
        </p:txBody>
      </p:sp>
      <p:sp>
        <p:nvSpPr>
          <p:cNvPr id="4" name="Text 2"/>
          <p:cNvSpPr/>
          <p:nvPr/>
        </p:nvSpPr>
        <p:spPr>
          <a:xfrm>
            <a:off x="6319599" y="2720697"/>
            <a:ext cx="7477601" cy="1388745"/>
          </a:xfrm>
          <a:prstGeom prst="rect">
            <a:avLst/>
          </a:prstGeom>
          <a:noFill/>
          <a:ln/>
        </p:spPr>
        <p:txBody>
          <a:bodyPr wrap="squar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The Importance of the Topic</a:t>
            </a:r>
            <a:endParaRPr lang="en-US" sz="4374" dirty="0"/>
          </a:p>
        </p:txBody>
      </p:sp>
      <p:sp>
        <p:nvSpPr>
          <p:cNvPr id="5" name="Text 3"/>
          <p:cNvSpPr/>
          <p:nvPr/>
        </p:nvSpPr>
        <p:spPr>
          <a:xfrm>
            <a:off x="6319599" y="4442698"/>
            <a:ext cx="7477601" cy="1066205"/>
          </a:xfrm>
          <a:prstGeom prst="rect">
            <a:avLst/>
          </a:prstGeom>
          <a:noFill/>
          <a:ln/>
        </p:spPr>
        <p:txBody>
          <a:bodyPr wrap="square" rtlCol="0" anchor="t"/>
          <a:lstStyle/>
          <a:p>
            <a:pPr marL="0" indent="0">
              <a:lnSpc>
                <a:spcPts val="2799"/>
              </a:lnSpc>
              <a:buNone/>
            </a:pPr>
            <a:r>
              <a:rPr lang="en-US" sz="1750" dirty="0">
                <a:solidFill>
                  <a:srgbClr val="D9E1FF"/>
                </a:solidFill>
                <a:latin typeface="Arimo" pitchFamily="34" charset="0"/>
                <a:ea typeface="Arimo" pitchFamily="34" charset="-122"/>
                <a:cs typeface="Arimo" pitchFamily="34" charset="-120"/>
              </a:rPr>
              <a:t>Understanding the importance of climate change is crucial in addressing the challenges it presents. By recognizing its significance, we can take informed actions to protect our planet and secure a sustainable future.</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N"/>
          </a:p>
        </p:txBody>
      </p:sp>
      <p:sp>
        <p:nvSpPr>
          <p:cNvPr id="3" name="Shape 1"/>
          <p:cNvSpPr/>
          <p:nvPr/>
        </p:nvSpPr>
        <p:spPr>
          <a:xfrm>
            <a:off x="63302" y="143317"/>
            <a:ext cx="14630400" cy="8229600"/>
          </a:xfrm>
          <a:prstGeom prst="rect">
            <a:avLst/>
          </a:prstGeom>
          <a:solidFill>
            <a:srgbClr val="0C0A33"/>
          </a:solidFill>
          <a:ln/>
        </p:spPr>
        <p:txBody>
          <a:bodyPr/>
          <a:lstStyle/>
          <a:p>
            <a:endParaRPr lang="en-IN" dirty="0"/>
          </a:p>
        </p:txBody>
      </p:sp>
      <p:sp>
        <p:nvSpPr>
          <p:cNvPr id="4" name="Text 2"/>
          <p:cNvSpPr/>
          <p:nvPr/>
        </p:nvSpPr>
        <p:spPr>
          <a:xfrm>
            <a:off x="766555" y="1214291"/>
            <a:ext cx="7651044" cy="1465184"/>
          </a:xfrm>
          <a:prstGeom prst="rect">
            <a:avLst/>
          </a:prstGeom>
          <a:noFill/>
          <a:ln/>
        </p:spPr>
        <p:txBody>
          <a:bodyPr wrap="squar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Advantage and Disadvantage of Climate Change</a:t>
            </a:r>
            <a:endParaRPr lang="en-US" sz="4374" dirty="0"/>
          </a:p>
        </p:txBody>
      </p:sp>
      <p:sp>
        <p:nvSpPr>
          <p:cNvPr id="5" name="Shape 3"/>
          <p:cNvSpPr/>
          <p:nvPr/>
        </p:nvSpPr>
        <p:spPr>
          <a:xfrm>
            <a:off x="833199" y="3334583"/>
            <a:ext cx="499943" cy="499943"/>
          </a:xfrm>
          <a:prstGeom prst="roundRect">
            <a:avLst>
              <a:gd name="adj" fmla="val 13333"/>
            </a:avLst>
          </a:prstGeom>
          <a:solidFill>
            <a:srgbClr val="171542"/>
          </a:solidFill>
          <a:ln/>
        </p:spPr>
        <p:txBody>
          <a:bodyPr/>
          <a:lstStyle/>
          <a:p>
            <a:endParaRPr lang="en-IN"/>
          </a:p>
        </p:txBody>
      </p:sp>
      <p:sp>
        <p:nvSpPr>
          <p:cNvPr id="6" name="Text 4"/>
          <p:cNvSpPr/>
          <p:nvPr/>
        </p:nvSpPr>
        <p:spPr>
          <a:xfrm>
            <a:off x="1018342" y="3376255"/>
            <a:ext cx="129540" cy="416481"/>
          </a:xfrm>
          <a:prstGeom prst="rect">
            <a:avLst/>
          </a:prstGeom>
          <a:noFill/>
          <a:ln/>
        </p:spPr>
        <p:txBody>
          <a:bodyPr wrap="none" rtlCol="0" anchor="t"/>
          <a:lstStyle/>
          <a:p>
            <a:pPr marL="0" indent="0" algn="ctr">
              <a:lnSpc>
                <a:spcPts val="3281"/>
              </a:lnSpc>
              <a:buNone/>
            </a:pPr>
            <a:r>
              <a:rPr lang="en-US" sz="2624" b="1" dirty="0">
                <a:solidFill>
                  <a:srgbClr val="FFFFFF"/>
                </a:solidFill>
                <a:latin typeface="Syne" pitchFamily="34" charset="0"/>
                <a:ea typeface="Syne" pitchFamily="34" charset="-122"/>
                <a:cs typeface="Syne" pitchFamily="34" charset="-120"/>
              </a:rPr>
              <a:t>1</a:t>
            </a:r>
            <a:endParaRPr lang="en-US" sz="2624" dirty="0"/>
          </a:p>
        </p:txBody>
      </p:sp>
      <p:sp>
        <p:nvSpPr>
          <p:cNvPr id="7" name="Text 5"/>
          <p:cNvSpPr/>
          <p:nvPr/>
        </p:nvSpPr>
        <p:spPr>
          <a:xfrm>
            <a:off x="1555313" y="3410903"/>
            <a:ext cx="2905601" cy="694373"/>
          </a:xfrm>
          <a:prstGeom prst="rect">
            <a:avLst/>
          </a:prstGeom>
          <a:noFill/>
          <a:ln/>
        </p:spPr>
        <p:txBody>
          <a:bodyPr wrap="square" rtlCol="0" anchor="t"/>
          <a:lstStyle/>
          <a:p>
            <a:pPr marL="0" indent="0">
              <a:lnSpc>
                <a:spcPts val="2734"/>
              </a:lnSpc>
              <a:buNone/>
            </a:pPr>
            <a:r>
              <a:rPr lang="en-US" sz="2800" b="1" dirty="0">
                <a:solidFill>
                  <a:srgbClr val="FFFFFF"/>
                </a:solidFill>
                <a:latin typeface="Syne" pitchFamily="34" charset="0"/>
                <a:ea typeface="Syne" pitchFamily="34" charset="-122"/>
                <a:cs typeface="Syne" pitchFamily="34" charset="-120"/>
              </a:rPr>
              <a:t>Advantage</a:t>
            </a:r>
            <a:endParaRPr lang="en-US" sz="2800" dirty="0"/>
          </a:p>
        </p:txBody>
      </p:sp>
      <p:sp>
        <p:nvSpPr>
          <p:cNvPr id="8" name="Text 6"/>
          <p:cNvSpPr/>
          <p:nvPr/>
        </p:nvSpPr>
        <p:spPr>
          <a:xfrm>
            <a:off x="1555313" y="4327446"/>
            <a:ext cx="2905601" cy="1066205"/>
          </a:xfrm>
          <a:prstGeom prst="rect">
            <a:avLst/>
          </a:prstGeom>
          <a:noFill/>
          <a:ln/>
        </p:spPr>
        <p:txBody>
          <a:bodyPr wrap="square" rtlCol="0" anchor="t"/>
          <a:lstStyle/>
          <a:p>
            <a:pPr marL="0" indent="0">
              <a:lnSpc>
                <a:spcPts val="2799"/>
              </a:lnSpc>
              <a:buNone/>
            </a:pPr>
            <a:endParaRPr lang="en-US" sz="1750" dirty="0"/>
          </a:p>
        </p:txBody>
      </p:sp>
      <p:sp>
        <p:nvSpPr>
          <p:cNvPr id="10" name="Text 8"/>
          <p:cNvSpPr/>
          <p:nvPr/>
        </p:nvSpPr>
        <p:spPr>
          <a:xfrm>
            <a:off x="4830128" y="3376255"/>
            <a:ext cx="205740" cy="416481"/>
          </a:xfrm>
          <a:prstGeom prst="rect">
            <a:avLst/>
          </a:prstGeom>
          <a:noFill/>
          <a:ln/>
        </p:spPr>
        <p:txBody>
          <a:bodyPr wrap="none" rtlCol="0" anchor="t"/>
          <a:lstStyle/>
          <a:p>
            <a:pPr marL="0" indent="0" algn="ctr">
              <a:lnSpc>
                <a:spcPts val="3281"/>
              </a:lnSpc>
              <a:buNone/>
            </a:pPr>
            <a:endParaRPr lang="en-US" sz="2624" dirty="0"/>
          </a:p>
        </p:txBody>
      </p:sp>
      <p:sp>
        <p:nvSpPr>
          <p:cNvPr id="11" name="Text 9"/>
          <p:cNvSpPr/>
          <p:nvPr/>
        </p:nvSpPr>
        <p:spPr>
          <a:xfrm>
            <a:off x="5405199" y="3410903"/>
            <a:ext cx="2221944" cy="347186"/>
          </a:xfrm>
          <a:prstGeom prst="rect">
            <a:avLst/>
          </a:prstGeom>
          <a:noFill/>
          <a:ln/>
        </p:spPr>
        <p:txBody>
          <a:bodyPr wrap="none" rtlCol="0" anchor="t"/>
          <a:lstStyle/>
          <a:p>
            <a:pPr marL="0" indent="0">
              <a:lnSpc>
                <a:spcPts val="2734"/>
              </a:lnSpc>
              <a:buNone/>
            </a:pPr>
            <a:endParaRPr lang="en-US" sz="2187" dirty="0"/>
          </a:p>
        </p:txBody>
      </p:sp>
      <p:sp>
        <p:nvSpPr>
          <p:cNvPr id="12" name="Text 10"/>
          <p:cNvSpPr/>
          <p:nvPr/>
        </p:nvSpPr>
        <p:spPr>
          <a:xfrm>
            <a:off x="5405199" y="3980259"/>
            <a:ext cx="2905601" cy="1066205"/>
          </a:xfrm>
          <a:prstGeom prst="rect">
            <a:avLst/>
          </a:prstGeom>
          <a:noFill/>
          <a:ln/>
        </p:spPr>
        <p:txBody>
          <a:bodyPr wrap="square" rtlCol="0" anchor="t"/>
          <a:lstStyle/>
          <a:p>
            <a:pPr marL="0" indent="0">
              <a:lnSpc>
                <a:spcPts val="2799"/>
              </a:lnSpc>
              <a:buNone/>
            </a:pPr>
            <a:endParaRPr lang="en-US" sz="1750" dirty="0"/>
          </a:p>
        </p:txBody>
      </p:sp>
      <p:sp>
        <p:nvSpPr>
          <p:cNvPr id="14" name="Text 12"/>
          <p:cNvSpPr/>
          <p:nvPr/>
        </p:nvSpPr>
        <p:spPr>
          <a:xfrm>
            <a:off x="976432" y="5831086"/>
            <a:ext cx="213360" cy="416481"/>
          </a:xfrm>
          <a:prstGeom prst="rect">
            <a:avLst/>
          </a:prstGeom>
          <a:noFill/>
          <a:ln/>
        </p:spPr>
        <p:txBody>
          <a:bodyPr wrap="none" rtlCol="0" anchor="t"/>
          <a:lstStyle/>
          <a:p>
            <a:pPr marL="0" indent="0" algn="ctr">
              <a:lnSpc>
                <a:spcPts val="3281"/>
              </a:lnSpc>
              <a:buNone/>
            </a:pPr>
            <a:endParaRPr lang="en-US" sz="2624" dirty="0"/>
          </a:p>
        </p:txBody>
      </p:sp>
      <p:sp>
        <p:nvSpPr>
          <p:cNvPr id="15" name="Text 13"/>
          <p:cNvSpPr/>
          <p:nvPr/>
        </p:nvSpPr>
        <p:spPr>
          <a:xfrm>
            <a:off x="1555313" y="5865733"/>
            <a:ext cx="3733800" cy="347186"/>
          </a:xfrm>
          <a:prstGeom prst="rect">
            <a:avLst/>
          </a:prstGeom>
          <a:noFill/>
          <a:ln/>
        </p:spPr>
        <p:txBody>
          <a:bodyPr wrap="none" rtlCol="0" anchor="t"/>
          <a:lstStyle/>
          <a:p>
            <a:pPr marL="0" indent="0">
              <a:lnSpc>
                <a:spcPts val="2734"/>
              </a:lnSpc>
              <a:buNone/>
            </a:pPr>
            <a:endParaRPr lang="en-US" sz="2187" dirty="0"/>
          </a:p>
        </p:txBody>
      </p:sp>
      <p:sp>
        <p:nvSpPr>
          <p:cNvPr id="16" name="Text 14"/>
          <p:cNvSpPr/>
          <p:nvPr/>
        </p:nvSpPr>
        <p:spPr>
          <a:xfrm>
            <a:off x="1555313" y="6435090"/>
            <a:ext cx="6755487" cy="355402"/>
          </a:xfrm>
          <a:prstGeom prst="rect">
            <a:avLst/>
          </a:prstGeom>
          <a:noFill/>
          <a:ln/>
        </p:spPr>
        <p:txBody>
          <a:bodyPr wrap="none" rtlCol="0" anchor="t"/>
          <a:lstStyle/>
          <a:p>
            <a:pPr marL="0" indent="0">
              <a:lnSpc>
                <a:spcPts val="2799"/>
              </a:lnSpc>
              <a:buNone/>
            </a:pPr>
            <a:endParaRPr lang="en-US" sz="1750" dirty="0"/>
          </a:p>
        </p:txBody>
      </p:sp>
      <p:pic>
        <p:nvPicPr>
          <p:cNvPr id="17"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18" name="TextBox 17">
            <a:extLst>
              <a:ext uri="{FF2B5EF4-FFF2-40B4-BE49-F238E27FC236}">
                <a16:creationId xmlns:a16="http://schemas.microsoft.com/office/drawing/2014/main" id="{ACF41C15-025C-9779-4B34-73E98B2144BC}"/>
              </a:ext>
            </a:extLst>
          </p:cNvPr>
          <p:cNvSpPr txBox="1"/>
          <p:nvPr/>
        </p:nvSpPr>
        <p:spPr>
          <a:xfrm>
            <a:off x="1189792" y="4105276"/>
            <a:ext cx="6894842" cy="2308324"/>
          </a:xfrm>
          <a:prstGeom prst="rect">
            <a:avLst/>
          </a:prstGeom>
          <a:noFill/>
        </p:spPr>
        <p:txBody>
          <a:bodyPr wrap="square" rtlCol="0">
            <a:spAutoFit/>
          </a:bodyPr>
          <a:lstStyle/>
          <a:p>
            <a:pPr marL="285750" indent="-285750" algn="l">
              <a:buFont typeface="Arial" panose="020B0604020202020204" pitchFamily="34" charset="0"/>
              <a:buChar char="•"/>
            </a:pPr>
            <a:r>
              <a:rPr lang="en-US" b="1" i="0" dirty="0">
                <a:effectLst/>
                <a:latin typeface="ff4"/>
              </a:rPr>
              <a:t>Prevents ice age</a:t>
            </a:r>
            <a:endParaRPr lang="en-US" b="0" i="0" dirty="0">
              <a:effectLst/>
              <a:latin typeface="Source Sans Pro" panose="020B0503030403020204" pitchFamily="34" charset="0"/>
            </a:endParaRPr>
          </a:p>
          <a:p>
            <a:pPr algn="l"/>
            <a:r>
              <a:rPr lang="en-US" b="0" i="0" dirty="0">
                <a:effectLst/>
                <a:latin typeface="ff3"/>
              </a:rPr>
              <a:t> </a:t>
            </a:r>
            <a:r>
              <a:rPr lang="en-US" b="0" i="0" dirty="0">
                <a:effectLst/>
                <a:latin typeface="Arial" panose="020B0604020202020204" pitchFamily="34" charset="0"/>
                <a:cs typeface="Arial" panose="020B0604020202020204" pitchFamily="34" charset="0"/>
              </a:rPr>
              <a:t>Ice age is the period in which the temperature drops to an extent that life </a:t>
            </a:r>
            <a:r>
              <a:rPr lang="en-US" b="0" i="0" dirty="0" err="1">
                <a:effectLst/>
                <a:latin typeface="Arial" panose="020B0604020202020204" pitchFamily="34" charset="0"/>
                <a:cs typeface="Arial" panose="020B0604020202020204" pitchFamily="34" charset="0"/>
              </a:rPr>
              <a:t>becomesextremely</a:t>
            </a:r>
            <a:r>
              <a:rPr lang="en-US" b="0" i="0" dirty="0">
                <a:effectLst/>
                <a:latin typeface="Arial" panose="020B0604020202020204" pitchFamily="34" charset="0"/>
                <a:cs typeface="Arial" panose="020B0604020202020204" pitchFamily="34" charset="0"/>
              </a:rPr>
              <a:t> difficult on Earth. It is believed that there has been five ice ages till </a:t>
            </a:r>
            <a:r>
              <a:rPr lang="en-US" b="0" i="0" dirty="0" err="1">
                <a:effectLst/>
                <a:latin typeface="Arial" panose="020B0604020202020204" pitchFamily="34" charset="0"/>
                <a:cs typeface="Arial" panose="020B0604020202020204" pitchFamily="34" charset="0"/>
              </a:rPr>
              <a:t>datewith</a:t>
            </a:r>
            <a:r>
              <a:rPr lang="en-US" b="0" i="0" dirty="0">
                <a:effectLst/>
                <a:latin typeface="Arial" panose="020B0604020202020204" pitchFamily="34" charset="0"/>
                <a:cs typeface="Arial" panose="020B0604020202020204" pitchFamily="34" charset="0"/>
              </a:rPr>
              <a:t> regular warmer intervals. The climate change we experience now is a result </a:t>
            </a:r>
            <a:r>
              <a:rPr lang="en-US" b="0" i="0" dirty="0" err="1">
                <a:effectLst/>
                <a:latin typeface="Arial" panose="020B0604020202020204" pitchFamily="34" charset="0"/>
                <a:cs typeface="Arial" panose="020B0604020202020204" pitchFamily="34" charset="0"/>
              </a:rPr>
              <a:t>ofglobal</a:t>
            </a:r>
            <a:r>
              <a:rPr lang="en-US" b="0" i="0" dirty="0">
                <a:effectLst/>
                <a:latin typeface="Arial" panose="020B0604020202020204" pitchFamily="34" charset="0"/>
                <a:cs typeface="Arial" panose="020B0604020202020204" pitchFamily="34" charset="0"/>
              </a:rPr>
              <a:t> warming where the temperature of the planet is gradually increasing. </a:t>
            </a:r>
            <a:r>
              <a:rPr lang="en-US" b="0" i="0" dirty="0" err="1">
                <a:effectLst/>
                <a:latin typeface="Arial" panose="020B0604020202020204" pitchFamily="34" charset="0"/>
                <a:cs typeface="Arial" panose="020B0604020202020204" pitchFamily="34" charset="0"/>
              </a:rPr>
              <a:t>Thiscould</a:t>
            </a:r>
            <a:r>
              <a:rPr lang="en-US" b="0" i="0" dirty="0">
                <a:effectLst/>
                <a:latin typeface="Arial" panose="020B0604020202020204" pitchFamily="34" charset="0"/>
                <a:cs typeface="Arial" panose="020B0604020202020204" pitchFamily="34" charset="0"/>
              </a:rPr>
              <a:t> prevent the next ice age from happening.</a:t>
            </a:r>
          </a:p>
          <a:p>
            <a:endParaRPr lang="en-IN" dirty="0"/>
          </a:p>
        </p:txBody>
      </p:sp>
      <p:sp>
        <p:nvSpPr>
          <p:cNvPr id="19" name="TextBox 18">
            <a:extLst>
              <a:ext uri="{FF2B5EF4-FFF2-40B4-BE49-F238E27FC236}">
                <a16:creationId xmlns:a16="http://schemas.microsoft.com/office/drawing/2014/main" id="{FC2923B8-2C9A-EDCA-E49F-2AF3461087E6}"/>
              </a:ext>
            </a:extLst>
          </p:cNvPr>
          <p:cNvSpPr txBox="1"/>
          <p:nvPr/>
        </p:nvSpPr>
        <p:spPr>
          <a:xfrm>
            <a:off x="1189792" y="6556917"/>
            <a:ext cx="6894842" cy="1754326"/>
          </a:xfrm>
          <a:prstGeom prst="rect">
            <a:avLst/>
          </a:prstGeom>
          <a:noFill/>
        </p:spPr>
        <p:txBody>
          <a:bodyPr wrap="square" rtlCol="0">
            <a:spAutoFit/>
          </a:bodyPr>
          <a:lstStyle/>
          <a:p>
            <a:pPr marL="285750" indent="-285750" algn="l">
              <a:buFont typeface="Arial" panose="020B0604020202020204" pitchFamily="34" charset="0"/>
              <a:buChar char="•"/>
            </a:pPr>
            <a:r>
              <a:rPr lang="en-US" b="1" i="0" dirty="0">
                <a:effectLst/>
                <a:latin typeface="Arial" panose="020B0604020202020204" pitchFamily="34" charset="0"/>
                <a:cs typeface="Arial" panose="020B0604020202020204" pitchFamily="34" charset="0"/>
              </a:rPr>
              <a:t>Lesser injuries due to cold</a:t>
            </a:r>
            <a:endParaRPr lang="en-US" b="0" i="0" dirty="0">
              <a:effectLst/>
              <a:latin typeface="Arial" panose="020B0604020202020204" pitchFamily="34" charset="0"/>
              <a:cs typeface="Arial" panose="020B0604020202020204" pitchFamily="34" charset="0"/>
            </a:endParaRPr>
          </a:p>
          <a:p>
            <a:pPr algn="l"/>
            <a:r>
              <a:rPr lang="en-US" b="0" i="0" dirty="0">
                <a:effectLst/>
                <a:latin typeface="Arial" panose="020B0604020202020204" pitchFamily="34" charset="0"/>
                <a:cs typeface="Arial" panose="020B0604020202020204" pitchFamily="34" charset="0"/>
              </a:rPr>
              <a:t> Every year, a large number of people are hospitalized for illness due to the cold. Extreme conditions could lead to even death. Winters see people affected by frostbite. All these could be escaped with the changing climatic conditions.</a:t>
            </a:r>
          </a:p>
          <a:p>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N"/>
          </a:p>
        </p:txBody>
      </p:sp>
      <p:sp>
        <p:nvSpPr>
          <p:cNvPr id="3" name="Shape 1"/>
          <p:cNvSpPr/>
          <p:nvPr/>
        </p:nvSpPr>
        <p:spPr>
          <a:xfrm>
            <a:off x="-4987" y="-437788"/>
            <a:ext cx="14630400" cy="8229600"/>
          </a:xfrm>
          <a:prstGeom prst="rect">
            <a:avLst/>
          </a:prstGeom>
          <a:solidFill>
            <a:srgbClr val="0C0A33"/>
          </a:solidFill>
          <a:ln/>
        </p:spPr>
        <p:txBody>
          <a:bodyPr/>
          <a:lstStyle/>
          <a:p>
            <a:endParaRPr lang="en-IN" dirty="0"/>
          </a:p>
        </p:txBody>
      </p:sp>
      <p:sp>
        <p:nvSpPr>
          <p:cNvPr id="4" name="Text 2"/>
          <p:cNvSpPr/>
          <p:nvPr/>
        </p:nvSpPr>
        <p:spPr>
          <a:xfrm>
            <a:off x="833199" y="1438989"/>
            <a:ext cx="7477601" cy="1388745"/>
          </a:xfrm>
          <a:prstGeom prst="rect">
            <a:avLst/>
          </a:prstGeom>
          <a:noFill/>
          <a:ln/>
        </p:spPr>
        <p:txBody>
          <a:bodyPr wrap="square" rtlCol="0" anchor="t"/>
          <a:lstStyle/>
          <a:p>
            <a:pPr marL="0" indent="0">
              <a:lnSpc>
                <a:spcPts val="5468"/>
              </a:lnSpc>
              <a:buNone/>
            </a:pPr>
            <a:r>
              <a:rPr lang="en-US" sz="2800" dirty="0"/>
              <a:t>Disadvantage</a:t>
            </a:r>
          </a:p>
        </p:txBody>
      </p:sp>
      <p:sp>
        <p:nvSpPr>
          <p:cNvPr id="5" name="Shape 3"/>
          <p:cNvSpPr/>
          <p:nvPr/>
        </p:nvSpPr>
        <p:spPr>
          <a:xfrm>
            <a:off x="333256" y="1633418"/>
            <a:ext cx="499943" cy="499943"/>
          </a:xfrm>
          <a:prstGeom prst="roundRect">
            <a:avLst>
              <a:gd name="adj" fmla="val 13333"/>
            </a:avLst>
          </a:prstGeom>
          <a:solidFill>
            <a:srgbClr val="171542"/>
          </a:solidFill>
          <a:ln/>
        </p:spPr>
        <p:txBody>
          <a:bodyPr/>
          <a:lstStyle/>
          <a:p>
            <a:r>
              <a:rPr lang="en-US" dirty="0"/>
              <a:t>2</a:t>
            </a:r>
            <a:endParaRPr lang="en-IN" dirty="0"/>
          </a:p>
        </p:txBody>
      </p:sp>
      <p:sp>
        <p:nvSpPr>
          <p:cNvPr id="6" name="Text 4"/>
          <p:cNvSpPr/>
          <p:nvPr/>
        </p:nvSpPr>
        <p:spPr>
          <a:xfrm>
            <a:off x="1018342" y="3376255"/>
            <a:ext cx="129540" cy="416481"/>
          </a:xfrm>
          <a:prstGeom prst="rect">
            <a:avLst/>
          </a:prstGeom>
          <a:noFill/>
          <a:ln/>
        </p:spPr>
        <p:txBody>
          <a:bodyPr wrap="none" rtlCol="0" anchor="t"/>
          <a:lstStyle/>
          <a:p>
            <a:pPr marL="0" indent="0" algn="ctr">
              <a:lnSpc>
                <a:spcPts val="3281"/>
              </a:lnSpc>
              <a:buNone/>
            </a:pPr>
            <a:endParaRPr lang="en-US" sz="2624" dirty="0"/>
          </a:p>
        </p:txBody>
      </p:sp>
      <p:sp>
        <p:nvSpPr>
          <p:cNvPr id="7" name="Text 5"/>
          <p:cNvSpPr/>
          <p:nvPr/>
        </p:nvSpPr>
        <p:spPr>
          <a:xfrm>
            <a:off x="1555313" y="3410903"/>
            <a:ext cx="2905601" cy="694373"/>
          </a:xfrm>
          <a:prstGeom prst="rect">
            <a:avLst/>
          </a:prstGeom>
          <a:noFill/>
          <a:ln/>
        </p:spPr>
        <p:txBody>
          <a:bodyPr wrap="square" rtlCol="0" anchor="t"/>
          <a:lstStyle/>
          <a:p>
            <a:pPr marL="0" indent="0">
              <a:lnSpc>
                <a:spcPts val="2734"/>
              </a:lnSpc>
              <a:buNone/>
            </a:pPr>
            <a:endParaRPr lang="en-US" sz="2800" dirty="0"/>
          </a:p>
        </p:txBody>
      </p:sp>
      <p:sp>
        <p:nvSpPr>
          <p:cNvPr id="8" name="Text 6"/>
          <p:cNvSpPr/>
          <p:nvPr/>
        </p:nvSpPr>
        <p:spPr>
          <a:xfrm>
            <a:off x="1555313" y="4327446"/>
            <a:ext cx="2905601" cy="1066205"/>
          </a:xfrm>
          <a:prstGeom prst="rect">
            <a:avLst/>
          </a:prstGeom>
          <a:noFill/>
          <a:ln/>
        </p:spPr>
        <p:txBody>
          <a:bodyPr wrap="square" rtlCol="0" anchor="t"/>
          <a:lstStyle/>
          <a:p>
            <a:pPr marL="0" indent="0">
              <a:lnSpc>
                <a:spcPts val="2799"/>
              </a:lnSpc>
              <a:buNone/>
            </a:pPr>
            <a:endParaRPr lang="en-US" sz="1750" dirty="0"/>
          </a:p>
        </p:txBody>
      </p:sp>
      <p:sp>
        <p:nvSpPr>
          <p:cNvPr id="10" name="Text 8"/>
          <p:cNvSpPr/>
          <p:nvPr/>
        </p:nvSpPr>
        <p:spPr>
          <a:xfrm>
            <a:off x="4830128" y="3376255"/>
            <a:ext cx="205740" cy="416481"/>
          </a:xfrm>
          <a:prstGeom prst="rect">
            <a:avLst/>
          </a:prstGeom>
          <a:noFill/>
          <a:ln/>
        </p:spPr>
        <p:txBody>
          <a:bodyPr wrap="none" rtlCol="0" anchor="t"/>
          <a:lstStyle/>
          <a:p>
            <a:pPr marL="0" indent="0" algn="ctr">
              <a:lnSpc>
                <a:spcPts val="3281"/>
              </a:lnSpc>
              <a:buNone/>
            </a:pPr>
            <a:endParaRPr lang="en-US" sz="2624" dirty="0"/>
          </a:p>
        </p:txBody>
      </p:sp>
      <p:sp>
        <p:nvSpPr>
          <p:cNvPr id="11" name="Text 9"/>
          <p:cNvSpPr/>
          <p:nvPr/>
        </p:nvSpPr>
        <p:spPr>
          <a:xfrm>
            <a:off x="5405199" y="3410903"/>
            <a:ext cx="2221944" cy="347186"/>
          </a:xfrm>
          <a:prstGeom prst="rect">
            <a:avLst/>
          </a:prstGeom>
          <a:noFill/>
          <a:ln/>
        </p:spPr>
        <p:txBody>
          <a:bodyPr wrap="none" rtlCol="0" anchor="t"/>
          <a:lstStyle/>
          <a:p>
            <a:pPr marL="0" indent="0">
              <a:lnSpc>
                <a:spcPts val="2734"/>
              </a:lnSpc>
              <a:buNone/>
            </a:pPr>
            <a:endParaRPr lang="en-US" sz="2187" dirty="0"/>
          </a:p>
        </p:txBody>
      </p:sp>
      <p:sp>
        <p:nvSpPr>
          <p:cNvPr id="12" name="Text 10"/>
          <p:cNvSpPr/>
          <p:nvPr/>
        </p:nvSpPr>
        <p:spPr>
          <a:xfrm>
            <a:off x="5405199" y="3980259"/>
            <a:ext cx="2905601" cy="1066205"/>
          </a:xfrm>
          <a:prstGeom prst="rect">
            <a:avLst/>
          </a:prstGeom>
          <a:noFill/>
          <a:ln/>
        </p:spPr>
        <p:txBody>
          <a:bodyPr wrap="square" rtlCol="0" anchor="t"/>
          <a:lstStyle/>
          <a:p>
            <a:pPr marL="0" indent="0">
              <a:lnSpc>
                <a:spcPts val="2799"/>
              </a:lnSpc>
              <a:buNone/>
            </a:pPr>
            <a:endParaRPr lang="en-US" sz="1750" dirty="0"/>
          </a:p>
        </p:txBody>
      </p:sp>
      <p:sp>
        <p:nvSpPr>
          <p:cNvPr id="14" name="Text 12"/>
          <p:cNvSpPr/>
          <p:nvPr/>
        </p:nvSpPr>
        <p:spPr>
          <a:xfrm>
            <a:off x="976432" y="5831086"/>
            <a:ext cx="213360" cy="416481"/>
          </a:xfrm>
          <a:prstGeom prst="rect">
            <a:avLst/>
          </a:prstGeom>
          <a:noFill/>
          <a:ln/>
        </p:spPr>
        <p:txBody>
          <a:bodyPr wrap="none" rtlCol="0" anchor="t"/>
          <a:lstStyle/>
          <a:p>
            <a:pPr marL="0" indent="0" algn="ctr">
              <a:lnSpc>
                <a:spcPts val="3281"/>
              </a:lnSpc>
              <a:buNone/>
            </a:pPr>
            <a:endParaRPr lang="en-US" sz="2624" dirty="0"/>
          </a:p>
        </p:txBody>
      </p:sp>
      <p:sp>
        <p:nvSpPr>
          <p:cNvPr id="15" name="Text 13"/>
          <p:cNvSpPr/>
          <p:nvPr/>
        </p:nvSpPr>
        <p:spPr>
          <a:xfrm>
            <a:off x="1555313" y="5865733"/>
            <a:ext cx="3733800" cy="347186"/>
          </a:xfrm>
          <a:prstGeom prst="rect">
            <a:avLst/>
          </a:prstGeom>
          <a:noFill/>
          <a:ln/>
        </p:spPr>
        <p:txBody>
          <a:bodyPr wrap="none" rtlCol="0" anchor="t"/>
          <a:lstStyle/>
          <a:p>
            <a:pPr marL="0" indent="0">
              <a:lnSpc>
                <a:spcPts val="2734"/>
              </a:lnSpc>
              <a:buNone/>
            </a:pPr>
            <a:endParaRPr lang="en-US" sz="2187" dirty="0"/>
          </a:p>
        </p:txBody>
      </p:sp>
      <p:sp>
        <p:nvSpPr>
          <p:cNvPr id="16" name="Text 14"/>
          <p:cNvSpPr/>
          <p:nvPr/>
        </p:nvSpPr>
        <p:spPr>
          <a:xfrm>
            <a:off x="1555313" y="6435090"/>
            <a:ext cx="6755487" cy="355402"/>
          </a:xfrm>
          <a:prstGeom prst="rect">
            <a:avLst/>
          </a:prstGeom>
          <a:noFill/>
          <a:ln/>
        </p:spPr>
        <p:txBody>
          <a:bodyPr wrap="none" rtlCol="0" anchor="t"/>
          <a:lstStyle/>
          <a:p>
            <a:pPr marL="0" indent="0">
              <a:lnSpc>
                <a:spcPts val="2799"/>
              </a:lnSpc>
              <a:buNone/>
            </a:pPr>
            <a:endParaRPr lang="en-US" sz="1750" dirty="0"/>
          </a:p>
        </p:txBody>
      </p:sp>
      <p:pic>
        <p:nvPicPr>
          <p:cNvPr id="17"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18" name="TextBox 17">
            <a:extLst>
              <a:ext uri="{FF2B5EF4-FFF2-40B4-BE49-F238E27FC236}">
                <a16:creationId xmlns:a16="http://schemas.microsoft.com/office/drawing/2014/main" id="{ACF41C15-025C-9779-4B34-73E98B2144BC}"/>
              </a:ext>
            </a:extLst>
          </p:cNvPr>
          <p:cNvSpPr txBox="1"/>
          <p:nvPr/>
        </p:nvSpPr>
        <p:spPr>
          <a:xfrm>
            <a:off x="833199" y="2439115"/>
            <a:ext cx="6894842" cy="2031325"/>
          </a:xfrm>
          <a:prstGeom prst="rect">
            <a:avLst/>
          </a:prstGeom>
          <a:noFill/>
        </p:spPr>
        <p:txBody>
          <a:bodyPr wrap="square" rtlCol="0">
            <a:spAutoFit/>
          </a:bodyPr>
          <a:lstStyle/>
          <a:p>
            <a:pPr marL="285750" indent="-285750" algn="l">
              <a:buFont typeface="Arial" panose="020B0604020202020204" pitchFamily="34" charset="0"/>
              <a:buChar char="•"/>
            </a:pPr>
            <a:r>
              <a:rPr lang="en-US" b="1" i="0" dirty="0">
                <a:effectLst/>
                <a:latin typeface="Arial" panose="020B0604020202020204" pitchFamily="34" charset="0"/>
                <a:cs typeface="Arial" panose="020B0604020202020204" pitchFamily="34" charset="0"/>
              </a:rPr>
              <a:t>Deaths and diseases</a:t>
            </a:r>
            <a:endParaRPr lang="en-US" b="0" i="0" dirty="0">
              <a:effectLst/>
              <a:latin typeface="Arial" panose="020B0604020202020204" pitchFamily="34" charset="0"/>
              <a:cs typeface="Arial" panose="020B0604020202020204" pitchFamily="34" charset="0"/>
            </a:endParaRPr>
          </a:p>
          <a:p>
            <a:pPr algn="l"/>
            <a:r>
              <a:rPr lang="en-US" b="0" i="0" dirty="0">
                <a:effectLst/>
                <a:latin typeface="Arial" panose="020B0604020202020204" pitchFamily="34" charset="0"/>
                <a:cs typeface="Arial" panose="020B0604020202020204" pitchFamily="34" charset="0"/>
              </a:rPr>
              <a:t>The changing conditions of weather have already taken a lot of lives. Many </a:t>
            </a:r>
            <a:r>
              <a:rPr lang="en-US" b="0" i="0" dirty="0" err="1">
                <a:effectLst/>
                <a:latin typeface="Arial" panose="020B0604020202020204" pitchFamily="34" charset="0"/>
                <a:cs typeface="Arial" panose="020B0604020202020204" pitchFamily="34" charset="0"/>
              </a:rPr>
              <a:t>diseasesare</a:t>
            </a:r>
            <a:r>
              <a:rPr lang="en-US" b="0" i="0" dirty="0">
                <a:effectLst/>
                <a:latin typeface="Arial" panose="020B0604020202020204" pitchFamily="34" charset="0"/>
                <a:cs typeface="Arial" panose="020B0604020202020204" pitchFamily="34" charset="0"/>
              </a:rPr>
              <a:t> caused as the temperature keeps on fluctuating. When the </a:t>
            </a:r>
            <a:r>
              <a:rPr lang="en-US" b="0" i="0" dirty="0" err="1">
                <a:effectLst/>
                <a:latin typeface="Arial" panose="020B0604020202020204" pitchFamily="34" charset="0"/>
                <a:cs typeface="Arial" panose="020B0604020202020204" pitchFamily="34" charset="0"/>
              </a:rPr>
              <a:t>temperaturebecomes</a:t>
            </a:r>
            <a:r>
              <a:rPr lang="en-US" b="0" i="0" dirty="0">
                <a:effectLst/>
                <a:latin typeface="Arial" panose="020B0604020202020204" pitchFamily="34" charset="0"/>
                <a:cs typeface="Arial" panose="020B0604020202020204" pitchFamily="34" charset="0"/>
              </a:rPr>
              <a:t> too high, the chances of heatstroke rise. It is a condition which </a:t>
            </a:r>
            <a:r>
              <a:rPr lang="en-US" b="0" i="0" dirty="0" err="1">
                <a:effectLst/>
                <a:latin typeface="Arial" panose="020B0604020202020204" pitchFamily="34" charset="0"/>
                <a:cs typeface="Arial" panose="020B0604020202020204" pitchFamily="34" charset="0"/>
              </a:rPr>
              <a:t>causesfever</a:t>
            </a:r>
            <a:r>
              <a:rPr lang="en-US" b="0" i="0" dirty="0">
                <a:effectLst/>
                <a:latin typeface="Arial" panose="020B0604020202020204" pitchFamily="34" charset="0"/>
                <a:cs typeface="Arial" panose="020B0604020202020204" pitchFamily="34" charset="0"/>
              </a:rPr>
              <a:t> and unconsciousness as the body cannot get adjusted to extreme heat.</a:t>
            </a:r>
          </a:p>
        </p:txBody>
      </p:sp>
      <p:sp>
        <p:nvSpPr>
          <p:cNvPr id="19" name="TextBox 18">
            <a:extLst>
              <a:ext uri="{FF2B5EF4-FFF2-40B4-BE49-F238E27FC236}">
                <a16:creationId xmlns:a16="http://schemas.microsoft.com/office/drawing/2014/main" id="{FC2923B8-2C9A-EDCA-E49F-2AF3461087E6}"/>
              </a:ext>
            </a:extLst>
          </p:cNvPr>
          <p:cNvSpPr txBox="1"/>
          <p:nvPr/>
        </p:nvSpPr>
        <p:spPr>
          <a:xfrm>
            <a:off x="862936" y="5041047"/>
            <a:ext cx="6894842" cy="1477328"/>
          </a:xfrm>
          <a:prstGeom prst="rect">
            <a:avLst/>
          </a:prstGeom>
          <a:noFill/>
        </p:spPr>
        <p:txBody>
          <a:bodyPr wrap="square" rtlCol="0">
            <a:spAutoFit/>
          </a:bodyPr>
          <a:lstStyle/>
          <a:p>
            <a:pPr marL="285750" indent="-285750" algn="l">
              <a:buFont typeface="Arial" panose="020B0604020202020204" pitchFamily="34" charset="0"/>
              <a:buChar char="•"/>
            </a:pPr>
            <a:r>
              <a:rPr lang="en-US" b="1" i="0" dirty="0">
                <a:effectLst/>
                <a:latin typeface="Arial" panose="020B0604020202020204" pitchFamily="34" charset="0"/>
                <a:cs typeface="Arial" panose="020B0604020202020204" pitchFamily="34" charset="0"/>
              </a:rPr>
              <a:t>Affects plant growth</a:t>
            </a:r>
            <a:endParaRPr lang="en-US" b="0" i="0" dirty="0">
              <a:effectLst/>
              <a:latin typeface="Arial" panose="020B0604020202020204" pitchFamily="34" charset="0"/>
              <a:cs typeface="Arial" panose="020B0604020202020204" pitchFamily="34" charset="0"/>
            </a:endParaRPr>
          </a:p>
          <a:p>
            <a:pPr algn="l"/>
            <a:r>
              <a:rPr lang="en-US" b="0" i="0" dirty="0">
                <a:effectLst/>
                <a:latin typeface="Arial" panose="020B0604020202020204" pitchFamily="34" charset="0"/>
                <a:cs typeface="Arial" panose="020B0604020202020204" pitchFamily="34" charset="0"/>
              </a:rPr>
              <a:t> Plants require an optimum temperature and rainfall to grow well. The recent </a:t>
            </a:r>
            <a:r>
              <a:rPr lang="en-US" b="0" i="0" dirty="0" err="1">
                <a:effectLst/>
                <a:latin typeface="Arial" panose="020B0604020202020204" pitchFamily="34" charset="0"/>
                <a:cs typeface="Arial" panose="020B0604020202020204" pitchFamily="34" charset="0"/>
              </a:rPr>
              <a:t>yearshave</a:t>
            </a:r>
            <a:r>
              <a:rPr lang="en-US" b="0" i="0" dirty="0">
                <a:effectLst/>
                <a:latin typeface="Arial" panose="020B0604020202020204" pitchFamily="34" charset="0"/>
                <a:cs typeface="Arial" panose="020B0604020202020204" pitchFamily="34" charset="0"/>
              </a:rPr>
              <a:t> seen unpredicted rainfall and weather conditions. This would affect their </a:t>
            </a:r>
            <a:r>
              <a:rPr lang="en-US" b="0" i="0" dirty="0" err="1">
                <a:effectLst/>
                <a:latin typeface="Arial" panose="020B0604020202020204" pitchFamily="34" charset="0"/>
                <a:cs typeface="Arial" panose="020B0604020202020204" pitchFamily="34" charset="0"/>
              </a:rPr>
              <a:t>growthand</a:t>
            </a:r>
            <a:r>
              <a:rPr lang="en-US" b="0" i="0" dirty="0">
                <a:effectLst/>
                <a:latin typeface="Arial" panose="020B0604020202020204" pitchFamily="34" charset="0"/>
                <a:cs typeface="Arial" panose="020B0604020202020204" pitchFamily="34" charset="0"/>
              </a:rPr>
              <a:t> even lead to their extinction and desertification.</a:t>
            </a:r>
          </a:p>
        </p:txBody>
      </p:sp>
    </p:spTree>
    <p:extLst>
      <p:ext uri="{BB962C8B-B14F-4D97-AF65-F5344CB8AC3E}">
        <p14:creationId xmlns:p14="http://schemas.microsoft.com/office/powerpoint/2010/main" val="19435564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N"/>
          </a:p>
        </p:txBody>
      </p:sp>
      <p:sp>
        <p:nvSpPr>
          <p:cNvPr id="3" name="Shape 1"/>
          <p:cNvSpPr/>
          <p:nvPr/>
        </p:nvSpPr>
        <p:spPr>
          <a:xfrm>
            <a:off x="0" y="11151"/>
            <a:ext cx="14630400" cy="8229600"/>
          </a:xfrm>
          <a:prstGeom prst="rect">
            <a:avLst/>
          </a:prstGeom>
          <a:solidFill>
            <a:srgbClr val="0C0A33"/>
          </a:solidFill>
          <a:ln/>
        </p:spPr>
        <p:txBody>
          <a:bodyPr/>
          <a:lstStyle/>
          <a:p>
            <a:endParaRPr lang="en-IN"/>
          </a:p>
        </p:txBody>
      </p:sp>
      <p:sp>
        <p:nvSpPr>
          <p:cNvPr id="4" name="Text 2"/>
          <p:cNvSpPr/>
          <p:nvPr/>
        </p:nvSpPr>
        <p:spPr>
          <a:xfrm>
            <a:off x="6319599" y="1616750"/>
            <a:ext cx="7477601" cy="1388745"/>
          </a:xfrm>
          <a:prstGeom prst="rect">
            <a:avLst/>
          </a:prstGeom>
          <a:noFill/>
          <a:ln/>
        </p:spPr>
        <p:txBody>
          <a:bodyPr wrap="squar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The Impact of Climate Change</a:t>
            </a:r>
            <a:endParaRPr lang="en-US" sz="4374" dirty="0"/>
          </a:p>
        </p:txBody>
      </p:sp>
      <p:sp>
        <p:nvSpPr>
          <p:cNvPr id="5" name="Shape 3"/>
          <p:cNvSpPr/>
          <p:nvPr/>
        </p:nvSpPr>
        <p:spPr>
          <a:xfrm>
            <a:off x="6319599" y="3512344"/>
            <a:ext cx="499943" cy="499943"/>
          </a:xfrm>
          <a:prstGeom prst="roundRect">
            <a:avLst>
              <a:gd name="adj" fmla="val 13333"/>
            </a:avLst>
          </a:prstGeom>
          <a:solidFill>
            <a:srgbClr val="171542"/>
          </a:solidFill>
          <a:ln/>
        </p:spPr>
        <p:txBody>
          <a:bodyPr/>
          <a:lstStyle/>
          <a:p>
            <a:endParaRPr lang="en-IN"/>
          </a:p>
        </p:txBody>
      </p:sp>
      <p:sp>
        <p:nvSpPr>
          <p:cNvPr id="6" name="Text 4"/>
          <p:cNvSpPr/>
          <p:nvPr/>
        </p:nvSpPr>
        <p:spPr>
          <a:xfrm>
            <a:off x="6504742" y="3554016"/>
            <a:ext cx="129540" cy="416481"/>
          </a:xfrm>
          <a:prstGeom prst="rect">
            <a:avLst/>
          </a:prstGeom>
          <a:noFill/>
          <a:ln/>
        </p:spPr>
        <p:txBody>
          <a:bodyPr wrap="none" rtlCol="0" anchor="t"/>
          <a:lstStyle/>
          <a:p>
            <a:pPr marL="0" indent="0" algn="ctr">
              <a:lnSpc>
                <a:spcPts val="3281"/>
              </a:lnSpc>
              <a:buNone/>
            </a:pPr>
            <a:r>
              <a:rPr lang="en-US" sz="2624" b="1" dirty="0">
                <a:solidFill>
                  <a:srgbClr val="FFFFFF"/>
                </a:solidFill>
                <a:latin typeface="Syne" pitchFamily="34" charset="0"/>
                <a:ea typeface="Syne" pitchFamily="34" charset="-122"/>
                <a:cs typeface="Syne" pitchFamily="34" charset="-120"/>
              </a:rPr>
              <a:t>1</a:t>
            </a:r>
            <a:endParaRPr lang="en-US" sz="2624" dirty="0"/>
          </a:p>
        </p:txBody>
      </p:sp>
      <p:sp>
        <p:nvSpPr>
          <p:cNvPr id="7" name="Text 5"/>
          <p:cNvSpPr/>
          <p:nvPr/>
        </p:nvSpPr>
        <p:spPr>
          <a:xfrm>
            <a:off x="7041713" y="3588663"/>
            <a:ext cx="2905601" cy="694373"/>
          </a:xfrm>
          <a:prstGeom prst="rect">
            <a:avLst/>
          </a:prstGeom>
          <a:noFill/>
          <a:ln/>
        </p:spPr>
        <p:txBody>
          <a:bodyPr wrap="squar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Rising Temperatures</a:t>
            </a:r>
            <a:endParaRPr lang="en-US" sz="2187" dirty="0"/>
          </a:p>
        </p:txBody>
      </p:sp>
      <p:sp>
        <p:nvSpPr>
          <p:cNvPr id="8" name="Text 6"/>
          <p:cNvSpPr/>
          <p:nvPr/>
        </p:nvSpPr>
        <p:spPr>
          <a:xfrm>
            <a:off x="7041713" y="4505206"/>
            <a:ext cx="2905601" cy="710803"/>
          </a:xfrm>
          <a:prstGeom prst="rect">
            <a:avLst/>
          </a:prstGeom>
          <a:noFill/>
          <a:ln/>
        </p:spPr>
        <p:txBody>
          <a:bodyPr wrap="square" rtlCol="0" anchor="t"/>
          <a:lstStyle/>
          <a:p>
            <a:pPr marL="0" indent="0">
              <a:lnSpc>
                <a:spcPts val="2799"/>
              </a:lnSpc>
              <a:buNone/>
            </a:pPr>
            <a:r>
              <a:rPr lang="en-US" sz="1750" b="1" dirty="0">
                <a:solidFill>
                  <a:srgbClr val="D9E1FF"/>
                </a:solidFill>
                <a:latin typeface="Arimo" pitchFamily="34" charset="0"/>
                <a:ea typeface="Arimo" pitchFamily="34" charset="-122"/>
                <a:cs typeface="Arimo" pitchFamily="34" charset="-120"/>
              </a:rPr>
              <a:t>Searches:</a:t>
            </a:r>
            <a:r>
              <a:rPr lang="en-US" sz="1750" dirty="0">
                <a:solidFill>
                  <a:srgbClr val="D9E1FF"/>
                </a:solidFill>
                <a:latin typeface="Arimo" pitchFamily="34" charset="0"/>
                <a:ea typeface="Arimo" pitchFamily="34" charset="-122"/>
                <a:cs typeface="Arimo" pitchFamily="34" charset="-120"/>
              </a:rPr>
              <a:t> heatwave, melting glaciers, temperature records</a:t>
            </a:r>
            <a:endParaRPr lang="en-US" sz="1750" dirty="0"/>
          </a:p>
        </p:txBody>
      </p:sp>
      <p:sp>
        <p:nvSpPr>
          <p:cNvPr id="9" name="Shape 7"/>
          <p:cNvSpPr/>
          <p:nvPr/>
        </p:nvSpPr>
        <p:spPr>
          <a:xfrm>
            <a:off x="10169485" y="3512344"/>
            <a:ext cx="499943" cy="499943"/>
          </a:xfrm>
          <a:prstGeom prst="roundRect">
            <a:avLst>
              <a:gd name="adj" fmla="val 13333"/>
            </a:avLst>
          </a:prstGeom>
          <a:solidFill>
            <a:srgbClr val="171542"/>
          </a:solidFill>
          <a:ln/>
        </p:spPr>
        <p:txBody>
          <a:bodyPr/>
          <a:lstStyle/>
          <a:p>
            <a:endParaRPr lang="en-IN"/>
          </a:p>
        </p:txBody>
      </p:sp>
      <p:sp>
        <p:nvSpPr>
          <p:cNvPr id="10" name="Text 8"/>
          <p:cNvSpPr/>
          <p:nvPr/>
        </p:nvSpPr>
        <p:spPr>
          <a:xfrm>
            <a:off x="10316528" y="3554016"/>
            <a:ext cx="205740" cy="416481"/>
          </a:xfrm>
          <a:prstGeom prst="rect">
            <a:avLst/>
          </a:prstGeom>
          <a:noFill/>
          <a:ln/>
        </p:spPr>
        <p:txBody>
          <a:bodyPr wrap="none" rtlCol="0" anchor="t"/>
          <a:lstStyle/>
          <a:p>
            <a:pPr marL="0" indent="0" algn="ctr">
              <a:lnSpc>
                <a:spcPts val="3281"/>
              </a:lnSpc>
              <a:buNone/>
            </a:pPr>
            <a:r>
              <a:rPr lang="en-US" sz="2624" b="1" dirty="0">
                <a:solidFill>
                  <a:srgbClr val="FFFFFF"/>
                </a:solidFill>
                <a:latin typeface="Syne" pitchFamily="34" charset="0"/>
                <a:ea typeface="Syne" pitchFamily="34" charset="-122"/>
                <a:cs typeface="Syne" pitchFamily="34" charset="-120"/>
              </a:rPr>
              <a:t>2</a:t>
            </a:r>
            <a:endParaRPr lang="en-US" sz="2624" dirty="0"/>
          </a:p>
        </p:txBody>
      </p:sp>
      <p:sp>
        <p:nvSpPr>
          <p:cNvPr id="11" name="Text 9"/>
          <p:cNvSpPr/>
          <p:nvPr/>
        </p:nvSpPr>
        <p:spPr>
          <a:xfrm>
            <a:off x="10891599" y="3588663"/>
            <a:ext cx="2905601" cy="694373"/>
          </a:xfrm>
          <a:prstGeom prst="rect">
            <a:avLst/>
          </a:prstGeom>
          <a:noFill/>
          <a:ln/>
        </p:spPr>
        <p:txBody>
          <a:bodyPr wrap="squar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Extreme Weather Events</a:t>
            </a:r>
            <a:endParaRPr lang="en-US" sz="2187" dirty="0"/>
          </a:p>
        </p:txBody>
      </p:sp>
      <p:sp>
        <p:nvSpPr>
          <p:cNvPr id="12" name="Text 10"/>
          <p:cNvSpPr/>
          <p:nvPr/>
        </p:nvSpPr>
        <p:spPr>
          <a:xfrm>
            <a:off x="10891599" y="4505206"/>
            <a:ext cx="2905601" cy="710803"/>
          </a:xfrm>
          <a:prstGeom prst="rect">
            <a:avLst/>
          </a:prstGeom>
          <a:noFill/>
          <a:ln/>
        </p:spPr>
        <p:txBody>
          <a:bodyPr wrap="square" rtlCol="0" anchor="t"/>
          <a:lstStyle/>
          <a:p>
            <a:pPr marL="0" indent="0">
              <a:lnSpc>
                <a:spcPts val="2799"/>
              </a:lnSpc>
              <a:buNone/>
            </a:pPr>
            <a:r>
              <a:rPr lang="en-US" sz="1750" b="1" dirty="0">
                <a:solidFill>
                  <a:srgbClr val="D9E1FF"/>
                </a:solidFill>
                <a:latin typeface="Arimo" pitchFamily="34" charset="0"/>
                <a:ea typeface="Arimo" pitchFamily="34" charset="-122"/>
                <a:cs typeface="Arimo" pitchFamily="34" charset="-120"/>
              </a:rPr>
              <a:t>Searches:</a:t>
            </a:r>
            <a:r>
              <a:rPr lang="en-US" sz="1750" dirty="0">
                <a:solidFill>
                  <a:srgbClr val="D9E1FF"/>
                </a:solidFill>
                <a:latin typeface="Arimo" pitchFamily="34" charset="0"/>
                <a:ea typeface="Arimo" pitchFamily="34" charset="-122"/>
                <a:cs typeface="Arimo" pitchFamily="34" charset="-120"/>
              </a:rPr>
              <a:t> hurricanes, floods, droughts</a:t>
            </a:r>
            <a:endParaRPr lang="en-US" sz="1750" dirty="0"/>
          </a:p>
        </p:txBody>
      </p:sp>
      <p:sp>
        <p:nvSpPr>
          <p:cNvPr id="13" name="Shape 11"/>
          <p:cNvSpPr/>
          <p:nvPr/>
        </p:nvSpPr>
        <p:spPr>
          <a:xfrm>
            <a:off x="6319599" y="5611773"/>
            <a:ext cx="499943" cy="499943"/>
          </a:xfrm>
          <a:prstGeom prst="roundRect">
            <a:avLst>
              <a:gd name="adj" fmla="val 13333"/>
            </a:avLst>
          </a:prstGeom>
          <a:solidFill>
            <a:srgbClr val="171542"/>
          </a:solidFill>
          <a:ln/>
        </p:spPr>
        <p:txBody>
          <a:bodyPr/>
          <a:lstStyle/>
          <a:p>
            <a:endParaRPr lang="en-IN"/>
          </a:p>
        </p:txBody>
      </p:sp>
      <p:sp>
        <p:nvSpPr>
          <p:cNvPr id="14" name="Text 12"/>
          <p:cNvSpPr/>
          <p:nvPr/>
        </p:nvSpPr>
        <p:spPr>
          <a:xfrm>
            <a:off x="6462832" y="5653445"/>
            <a:ext cx="213360" cy="416481"/>
          </a:xfrm>
          <a:prstGeom prst="rect">
            <a:avLst/>
          </a:prstGeom>
          <a:noFill/>
          <a:ln/>
        </p:spPr>
        <p:txBody>
          <a:bodyPr wrap="none" rtlCol="0" anchor="t"/>
          <a:lstStyle/>
          <a:p>
            <a:pPr marL="0" indent="0" algn="ctr">
              <a:lnSpc>
                <a:spcPts val="3281"/>
              </a:lnSpc>
              <a:buNone/>
            </a:pPr>
            <a:r>
              <a:rPr lang="en-US" sz="2624" b="1" dirty="0">
                <a:solidFill>
                  <a:srgbClr val="FFFFFF"/>
                </a:solidFill>
                <a:latin typeface="Syne" pitchFamily="34" charset="0"/>
                <a:ea typeface="Syne" pitchFamily="34" charset="-122"/>
                <a:cs typeface="Syne" pitchFamily="34" charset="-120"/>
              </a:rPr>
              <a:t>3</a:t>
            </a:r>
            <a:endParaRPr lang="en-US" sz="2624" dirty="0"/>
          </a:p>
        </p:txBody>
      </p:sp>
      <p:sp>
        <p:nvSpPr>
          <p:cNvPr id="15" name="Text 13"/>
          <p:cNvSpPr/>
          <p:nvPr/>
        </p:nvSpPr>
        <p:spPr>
          <a:xfrm>
            <a:off x="7041713" y="5688092"/>
            <a:ext cx="2221944" cy="347186"/>
          </a:xfrm>
          <a:prstGeom prst="rect">
            <a:avLst/>
          </a:prstGeom>
          <a:noFill/>
          <a:ln/>
        </p:spPr>
        <p:txBody>
          <a:bodyPr wrap="non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Sea Level Rise</a:t>
            </a:r>
            <a:endParaRPr lang="en-US" sz="2187" dirty="0"/>
          </a:p>
        </p:txBody>
      </p:sp>
      <p:sp>
        <p:nvSpPr>
          <p:cNvPr id="16" name="Text 14"/>
          <p:cNvSpPr/>
          <p:nvPr/>
        </p:nvSpPr>
        <p:spPr>
          <a:xfrm>
            <a:off x="7041713" y="6257449"/>
            <a:ext cx="6755487" cy="355402"/>
          </a:xfrm>
          <a:prstGeom prst="rect">
            <a:avLst/>
          </a:prstGeom>
          <a:noFill/>
          <a:ln/>
        </p:spPr>
        <p:txBody>
          <a:bodyPr wrap="none" rtlCol="0" anchor="t"/>
          <a:lstStyle/>
          <a:p>
            <a:pPr marL="0" indent="0">
              <a:lnSpc>
                <a:spcPts val="2799"/>
              </a:lnSpc>
              <a:buNone/>
            </a:pPr>
            <a:r>
              <a:rPr lang="en-US" sz="1750" b="1" dirty="0">
                <a:solidFill>
                  <a:srgbClr val="D9E1FF"/>
                </a:solidFill>
                <a:latin typeface="Arimo" pitchFamily="34" charset="0"/>
                <a:ea typeface="Arimo" pitchFamily="34" charset="-122"/>
                <a:cs typeface="Arimo" pitchFamily="34" charset="-120"/>
              </a:rPr>
              <a:t>Searches:</a:t>
            </a:r>
            <a:r>
              <a:rPr lang="en-US" sz="1750" dirty="0">
                <a:solidFill>
                  <a:srgbClr val="D9E1FF"/>
                </a:solidFill>
                <a:latin typeface="Arimo" pitchFamily="34" charset="0"/>
                <a:ea typeface="Arimo" pitchFamily="34" charset="-122"/>
                <a:cs typeface="Arimo" pitchFamily="34" charset="-120"/>
              </a:rPr>
              <a:t> coastal erosion, ocean acidification, sinking islands</a:t>
            </a:r>
            <a:endParaRPr lang="en-US" sz="1750" dirty="0"/>
          </a:p>
        </p:txBody>
      </p:sp>
      <p:pic>
        <p:nvPicPr>
          <p:cNvPr id="17"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N"/>
          </a:p>
        </p:txBody>
      </p:sp>
      <p:sp>
        <p:nvSpPr>
          <p:cNvPr id="3" name="Shape 1"/>
          <p:cNvSpPr/>
          <p:nvPr/>
        </p:nvSpPr>
        <p:spPr>
          <a:xfrm>
            <a:off x="0" y="0"/>
            <a:ext cx="14630400" cy="8229600"/>
          </a:xfrm>
          <a:prstGeom prst="rect">
            <a:avLst/>
          </a:prstGeom>
          <a:solidFill>
            <a:srgbClr val="0C0A33"/>
          </a:solidFill>
          <a:ln/>
        </p:spPr>
        <p:txBody>
          <a:bodyPr/>
          <a:lstStyle/>
          <a:p>
            <a:endParaRPr lang="en-IN"/>
          </a:p>
        </p:txBody>
      </p:sp>
      <p:sp>
        <p:nvSpPr>
          <p:cNvPr id="4" name="Text 2"/>
          <p:cNvSpPr/>
          <p:nvPr/>
        </p:nvSpPr>
        <p:spPr>
          <a:xfrm>
            <a:off x="2348389" y="2398514"/>
            <a:ext cx="6316980" cy="694373"/>
          </a:xfrm>
          <a:prstGeom prst="rect">
            <a:avLst/>
          </a:prstGeom>
          <a:noFill/>
          <a:ln/>
        </p:spPr>
        <p:txBody>
          <a:bodyPr wrap="non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Mitigation Strategies</a:t>
            </a:r>
            <a:endParaRPr lang="en-US" sz="4374" dirty="0"/>
          </a:p>
        </p:txBody>
      </p:sp>
      <p:sp>
        <p:nvSpPr>
          <p:cNvPr id="5" name="Text 3"/>
          <p:cNvSpPr/>
          <p:nvPr/>
        </p:nvSpPr>
        <p:spPr>
          <a:xfrm>
            <a:off x="2348389" y="3648313"/>
            <a:ext cx="2949416" cy="694373"/>
          </a:xfrm>
          <a:prstGeom prst="rect">
            <a:avLst/>
          </a:prstGeom>
          <a:noFill/>
          <a:ln/>
        </p:spPr>
        <p:txBody>
          <a:bodyPr wrap="squar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Transition to Renewable Energy</a:t>
            </a:r>
            <a:endParaRPr lang="en-US" sz="2187" dirty="0"/>
          </a:p>
        </p:txBody>
      </p:sp>
      <p:sp>
        <p:nvSpPr>
          <p:cNvPr id="6" name="Text 4"/>
          <p:cNvSpPr/>
          <p:nvPr/>
        </p:nvSpPr>
        <p:spPr>
          <a:xfrm>
            <a:off x="2348389" y="4564856"/>
            <a:ext cx="2949416" cy="710803"/>
          </a:xfrm>
          <a:prstGeom prst="rect">
            <a:avLst/>
          </a:prstGeom>
          <a:noFill/>
          <a:ln/>
        </p:spPr>
        <p:txBody>
          <a:bodyPr wrap="square" rtlCol="0" anchor="t"/>
          <a:lstStyle/>
          <a:p>
            <a:pPr marL="0" indent="0">
              <a:lnSpc>
                <a:spcPts val="2799"/>
              </a:lnSpc>
              <a:buNone/>
            </a:pPr>
            <a:r>
              <a:rPr lang="en-US" sz="1750" b="1" dirty="0">
                <a:solidFill>
                  <a:srgbClr val="D9E1FF"/>
                </a:solidFill>
                <a:latin typeface="Arimo" pitchFamily="34" charset="0"/>
                <a:ea typeface="Arimo" pitchFamily="34" charset="-122"/>
                <a:cs typeface="Arimo" pitchFamily="34" charset="-120"/>
              </a:rPr>
              <a:t>Searches:</a:t>
            </a:r>
            <a:r>
              <a:rPr lang="en-US" sz="1750" dirty="0">
                <a:solidFill>
                  <a:srgbClr val="D9E1FF"/>
                </a:solidFill>
                <a:latin typeface="Arimo" pitchFamily="34" charset="0"/>
                <a:ea typeface="Arimo" pitchFamily="34" charset="-122"/>
                <a:cs typeface="Arimo" pitchFamily="34" charset="-120"/>
              </a:rPr>
              <a:t> solar panels, wind turbines, hydroelectric power</a:t>
            </a:r>
            <a:endParaRPr lang="en-US" sz="1750" dirty="0"/>
          </a:p>
        </p:txBody>
      </p:sp>
      <p:sp>
        <p:nvSpPr>
          <p:cNvPr id="7" name="Text 5"/>
          <p:cNvSpPr/>
          <p:nvPr/>
        </p:nvSpPr>
        <p:spPr>
          <a:xfrm>
            <a:off x="5847398" y="3648313"/>
            <a:ext cx="2221944" cy="347186"/>
          </a:xfrm>
          <a:prstGeom prst="rect">
            <a:avLst/>
          </a:prstGeom>
          <a:noFill/>
          <a:ln/>
        </p:spPr>
        <p:txBody>
          <a:bodyPr wrap="non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Afforestation</a:t>
            </a:r>
            <a:endParaRPr lang="en-US" sz="2187" dirty="0"/>
          </a:p>
        </p:txBody>
      </p:sp>
      <p:sp>
        <p:nvSpPr>
          <p:cNvPr id="8" name="Text 6"/>
          <p:cNvSpPr/>
          <p:nvPr/>
        </p:nvSpPr>
        <p:spPr>
          <a:xfrm>
            <a:off x="5847398" y="4217670"/>
            <a:ext cx="2949416" cy="1066205"/>
          </a:xfrm>
          <a:prstGeom prst="rect">
            <a:avLst/>
          </a:prstGeom>
          <a:noFill/>
          <a:ln/>
        </p:spPr>
        <p:txBody>
          <a:bodyPr wrap="square" rtlCol="0" anchor="t"/>
          <a:lstStyle/>
          <a:p>
            <a:pPr marL="0" indent="0">
              <a:lnSpc>
                <a:spcPts val="2799"/>
              </a:lnSpc>
              <a:buNone/>
            </a:pPr>
            <a:r>
              <a:rPr lang="en-US" sz="1750" b="1" dirty="0">
                <a:solidFill>
                  <a:srgbClr val="D9E1FF"/>
                </a:solidFill>
                <a:latin typeface="Arimo" pitchFamily="34" charset="0"/>
                <a:ea typeface="Arimo" pitchFamily="34" charset="-122"/>
                <a:cs typeface="Arimo" pitchFamily="34" charset="-120"/>
              </a:rPr>
              <a:t>Searches:</a:t>
            </a:r>
            <a:r>
              <a:rPr lang="en-US" sz="1750" dirty="0">
                <a:solidFill>
                  <a:srgbClr val="D9E1FF"/>
                </a:solidFill>
                <a:latin typeface="Arimo" pitchFamily="34" charset="0"/>
                <a:ea typeface="Arimo" pitchFamily="34" charset="-122"/>
                <a:cs typeface="Arimo" pitchFamily="34" charset="-120"/>
              </a:rPr>
              <a:t> tree planting, reforestation initiatives, carbon sequestration</a:t>
            </a:r>
            <a:endParaRPr lang="en-US" sz="1750" dirty="0"/>
          </a:p>
        </p:txBody>
      </p:sp>
      <p:sp>
        <p:nvSpPr>
          <p:cNvPr id="9" name="Text 7"/>
          <p:cNvSpPr/>
          <p:nvPr/>
        </p:nvSpPr>
        <p:spPr>
          <a:xfrm>
            <a:off x="9346406" y="3648313"/>
            <a:ext cx="2949416" cy="694373"/>
          </a:xfrm>
          <a:prstGeom prst="rect">
            <a:avLst/>
          </a:prstGeom>
          <a:noFill/>
          <a:ln/>
        </p:spPr>
        <p:txBody>
          <a:bodyPr wrap="squar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Sustainable Transportation</a:t>
            </a:r>
            <a:endParaRPr lang="en-US" sz="2187" dirty="0"/>
          </a:p>
        </p:txBody>
      </p:sp>
      <p:sp>
        <p:nvSpPr>
          <p:cNvPr id="10" name="Text 8"/>
          <p:cNvSpPr/>
          <p:nvPr/>
        </p:nvSpPr>
        <p:spPr>
          <a:xfrm>
            <a:off x="9346406" y="4564856"/>
            <a:ext cx="2949416" cy="1066205"/>
          </a:xfrm>
          <a:prstGeom prst="rect">
            <a:avLst/>
          </a:prstGeom>
          <a:noFill/>
          <a:ln/>
        </p:spPr>
        <p:txBody>
          <a:bodyPr wrap="square" rtlCol="0" anchor="t"/>
          <a:lstStyle/>
          <a:p>
            <a:pPr marL="0" indent="0">
              <a:lnSpc>
                <a:spcPts val="2799"/>
              </a:lnSpc>
              <a:buNone/>
            </a:pPr>
            <a:r>
              <a:rPr lang="en-US" sz="1750" b="1" dirty="0">
                <a:solidFill>
                  <a:srgbClr val="D9E1FF"/>
                </a:solidFill>
                <a:latin typeface="Arimo" pitchFamily="34" charset="0"/>
                <a:ea typeface="Arimo" pitchFamily="34" charset="-122"/>
                <a:cs typeface="Arimo" pitchFamily="34" charset="-120"/>
              </a:rPr>
              <a:t>Searches:</a:t>
            </a:r>
            <a:r>
              <a:rPr lang="en-US" sz="1750" dirty="0">
                <a:solidFill>
                  <a:srgbClr val="D9E1FF"/>
                </a:solidFill>
                <a:latin typeface="Arimo" pitchFamily="34" charset="0"/>
                <a:ea typeface="Arimo" pitchFamily="34" charset="-122"/>
                <a:cs typeface="Arimo" pitchFamily="34" charset="-120"/>
              </a:rPr>
              <a:t> electric vehicles, public transit, bike-sharing programs</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N"/>
          </a:p>
        </p:txBody>
      </p:sp>
      <p:sp>
        <p:nvSpPr>
          <p:cNvPr id="3" name="Shape 1"/>
          <p:cNvSpPr/>
          <p:nvPr/>
        </p:nvSpPr>
        <p:spPr>
          <a:xfrm>
            <a:off x="0" y="0"/>
            <a:ext cx="14630400" cy="8229600"/>
          </a:xfrm>
          <a:prstGeom prst="rect">
            <a:avLst/>
          </a:prstGeom>
          <a:solidFill>
            <a:srgbClr val="0C0A33"/>
          </a:solidFill>
          <a:ln/>
        </p:spPr>
        <p:txBody>
          <a:bodyPr/>
          <a:lstStyle/>
          <a:p>
            <a:endParaRPr lang="en-IN"/>
          </a:p>
        </p:txBody>
      </p:sp>
      <p:sp>
        <p:nvSpPr>
          <p:cNvPr id="4" name="Text 2"/>
          <p:cNvSpPr/>
          <p:nvPr/>
        </p:nvSpPr>
        <p:spPr>
          <a:xfrm>
            <a:off x="2348389" y="2509599"/>
            <a:ext cx="6606540" cy="694373"/>
          </a:xfrm>
          <a:prstGeom prst="rect">
            <a:avLst/>
          </a:prstGeom>
          <a:noFill/>
          <a:ln/>
        </p:spPr>
        <p:txBody>
          <a:bodyPr wrap="non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Adaptation Measures</a:t>
            </a:r>
            <a:endParaRPr lang="en-US" sz="4374" dirty="0"/>
          </a:p>
        </p:txBody>
      </p:sp>
      <p:sp>
        <p:nvSpPr>
          <p:cNvPr id="5" name="Shape 3"/>
          <p:cNvSpPr/>
          <p:nvPr/>
        </p:nvSpPr>
        <p:spPr>
          <a:xfrm>
            <a:off x="2348389" y="3648313"/>
            <a:ext cx="4855726" cy="2071688"/>
          </a:xfrm>
          <a:prstGeom prst="roundRect">
            <a:avLst>
              <a:gd name="adj" fmla="val 3218"/>
            </a:avLst>
          </a:prstGeom>
          <a:solidFill>
            <a:srgbClr val="171542"/>
          </a:solidFill>
          <a:ln/>
        </p:spPr>
        <p:txBody>
          <a:bodyPr/>
          <a:lstStyle/>
          <a:p>
            <a:endParaRPr lang="en-IN"/>
          </a:p>
        </p:txBody>
      </p:sp>
      <p:sp>
        <p:nvSpPr>
          <p:cNvPr id="6" name="Text 4"/>
          <p:cNvSpPr/>
          <p:nvPr/>
        </p:nvSpPr>
        <p:spPr>
          <a:xfrm>
            <a:off x="2570559" y="3870484"/>
            <a:ext cx="2849880" cy="347186"/>
          </a:xfrm>
          <a:prstGeom prst="rect">
            <a:avLst/>
          </a:prstGeom>
          <a:noFill/>
          <a:ln/>
        </p:spPr>
        <p:txBody>
          <a:bodyPr wrap="non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Building Resilience</a:t>
            </a:r>
            <a:endParaRPr lang="en-US" sz="2187" dirty="0"/>
          </a:p>
        </p:txBody>
      </p:sp>
      <p:sp>
        <p:nvSpPr>
          <p:cNvPr id="7" name="Text 5"/>
          <p:cNvSpPr/>
          <p:nvPr/>
        </p:nvSpPr>
        <p:spPr>
          <a:xfrm>
            <a:off x="2570559" y="4439841"/>
            <a:ext cx="4411385" cy="710803"/>
          </a:xfrm>
          <a:prstGeom prst="rect">
            <a:avLst/>
          </a:prstGeom>
          <a:noFill/>
          <a:ln/>
        </p:spPr>
        <p:txBody>
          <a:bodyPr wrap="square" rtlCol="0" anchor="t"/>
          <a:lstStyle/>
          <a:p>
            <a:pPr marL="0" indent="0">
              <a:lnSpc>
                <a:spcPts val="2799"/>
              </a:lnSpc>
              <a:buNone/>
            </a:pPr>
            <a:r>
              <a:rPr lang="en-US" sz="1750" b="1" dirty="0">
                <a:solidFill>
                  <a:srgbClr val="D9E1FF"/>
                </a:solidFill>
                <a:latin typeface="Arimo" pitchFamily="34" charset="0"/>
                <a:ea typeface="Arimo" pitchFamily="34" charset="-122"/>
                <a:cs typeface="Arimo" pitchFamily="34" charset="-120"/>
              </a:rPr>
              <a:t>Searches:</a:t>
            </a:r>
            <a:r>
              <a:rPr lang="en-US" sz="1750" dirty="0">
                <a:solidFill>
                  <a:srgbClr val="D9E1FF"/>
                </a:solidFill>
                <a:latin typeface="Arimo" pitchFamily="34" charset="0"/>
                <a:ea typeface="Arimo" pitchFamily="34" charset="-122"/>
                <a:cs typeface="Arimo" pitchFamily="34" charset="-120"/>
              </a:rPr>
              <a:t> climate-proof infrastructure, disaster risk reduction, resilient communities</a:t>
            </a:r>
            <a:endParaRPr lang="en-US" sz="1750" dirty="0"/>
          </a:p>
        </p:txBody>
      </p:sp>
      <p:sp>
        <p:nvSpPr>
          <p:cNvPr id="8" name="Shape 6"/>
          <p:cNvSpPr/>
          <p:nvPr/>
        </p:nvSpPr>
        <p:spPr>
          <a:xfrm>
            <a:off x="7426285" y="3648313"/>
            <a:ext cx="4855726" cy="2071688"/>
          </a:xfrm>
          <a:prstGeom prst="roundRect">
            <a:avLst>
              <a:gd name="adj" fmla="val 3218"/>
            </a:avLst>
          </a:prstGeom>
          <a:solidFill>
            <a:srgbClr val="171542"/>
          </a:solidFill>
          <a:ln/>
        </p:spPr>
        <p:txBody>
          <a:bodyPr/>
          <a:lstStyle/>
          <a:p>
            <a:endParaRPr lang="en-IN"/>
          </a:p>
        </p:txBody>
      </p:sp>
      <p:sp>
        <p:nvSpPr>
          <p:cNvPr id="9" name="Text 7"/>
          <p:cNvSpPr/>
          <p:nvPr/>
        </p:nvSpPr>
        <p:spPr>
          <a:xfrm>
            <a:off x="7648456" y="3870484"/>
            <a:ext cx="4411385" cy="694373"/>
          </a:xfrm>
          <a:prstGeom prst="rect">
            <a:avLst/>
          </a:prstGeom>
          <a:noFill/>
          <a:ln/>
        </p:spPr>
        <p:txBody>
          <a:bodyPr wrap="squar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Developing Climate-Resistant Infrastructure</a:t>
            </a:r>
            <a:endParaRPr lang="en-US" sz="2187" dirty="0"/>
          </a:p>
        </p:txBody>
      </p:sp>
      <p:sp>
        <p:nvSpPr>
          <p:cNvPr id="10" name="Text 8"/>
          <p:cNvSpPr/>
          <p:nvPr/>
        </p:nvSpPr>
        <p:spPr>
          <a:xfrm>
            <a:off x="7648456" y="4787027"/>
            <a:ext cx="4411385" cy="710803"/>
          </a:xfrm>
          <a:prstGeom prst="rect">
            <a:avLst/>
          </a:prstGeom>
          <a:noFill/>
          <a:ln/>
        </p:spPr>
        <p:txBody>
          <a:bodyPr wrap="square" rtlCol="0" anchor="t"/>
          <a:lstStyle/>
          <a:p>
            <a:pPr marL="0" indent="0">
              <a:lnSpc>
                <a:spcPts val="2799"/>
              </a:lnSpc>
              <a:buNone/>
            </a:pPr>
            <a:r>
              <a:rPr lang="en-US" sz="1750" b="1" dirty="0">
                <a:solidFill>
                  <a:srgbClr val="D9E1FF"/>
                </a:solidFill>
                <a:latin typeface="Arimo" pitchFamily="34" charset="0"/>
                <a:ea typeface="Arimo" pitchFamily="34" charset="-122"/>
                <a:cs typeface="Arimo" pitchFamily="34" charset="-120"/>
              </a:rPr>
              <a:t>Searches:</a:t>
            </a:r>
            <a:r>
              <a:rPr lang="en-US" sz="1750" dirty="0">
                <a:solidFill>
                  <a:srgbClr val="D9E1FF"/>
                </a:solidFill>
                <a:latin typeface="Arimo" pitchFamily="34" charset="0"/>
                <a:ea typeface="Arimo" pitchFamily="34" charset="-122"/>
                <a:cs typeface="Arimo" pitchFamily="34" charset="-120"/>
              </a:rPr>
              <a:t> flood barriers, elevated buildings, green roofs</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N"/>
          </a:p>
        </p:txBody>
      </p:sp>
      <p:sp>
        <p:nvSpPr>
          <p:cNvPr id="3" name="Shape 1"/>
          <p:cNvSpPr/>
          <p:nvPr/>
        </p:nvSpPr>
        <p:spPr>
          <a:xfrm>
            <a:off x="0" y="0"/>
            <a:ext cx="14630400" cy="8229600"/>
          </a:xfrm>
          <a:prstGeom prst="rect">
            <a:avLst/>
          </a:prstGeom>
          <a:solidFill>
            <a:srgbClr val="0C0A33"/>
          </a:solidFill>
          <a:ln/>
        </p:spPr>
        <p:txBody>
          <a:bodyPr/>
          <a:lstStyle/>
          <a:p>
            <a:endParaRPr lang="en-IN"/>
          </a:p>
        </p:txBody>
      </p:sp>
      <p:sp>
        <p:nvSpPr>
          <p:cNvPr id="4" name="Text 2"/>
          <p:cNvSpPr/>
          <p:nvPr/>
        </p:nvSpPr>
        <p:spPr>
          <a:xfrm>
            <a:off x="2348389" y="1598771"/>
            <a:ext cx="6149340" cy="694373"/>
          </a:xfrm>
          <a:prstGeom prst="rect">
            <a:avLst/>
          </a:prstGeom>
          <a:noFill/>
          <a:ln/>
        </p:spPr>
        <p:txBody>
          <a:bodyPr wrap="non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International Efforts</a:t>
            </a:r>
            <a:endParaRPr lang="en-US" sz="4374" dirty="0"/>
          </a:p>
        </p:txBody>
      </p:sp>
      <p:sp>
        <p:nvSpPr>
          <p:cNvPr id="5" name="Shape 3"/>
          <p:cNvSpPr/>
          <p:nvPr/>
        </p:nvSpPr>
        <p:spPr>
          <a:xfrm>
            <a:off x="7301270" y="2737485"/>
            <a:ext cx="27742" cy="3893344"/>
          </a:xfrm>
          <a:prstGeom prst="rect">
            <a:avLst/>
          </a:prstGeom>
          <a:solidFill>
            <a:srgbClr val="8061FF"/>
          </a:solidFill>
          <a:ln/>
        </p:spPr>
        <p:txBody>
          <a:bodyPr/>
          <a:lstStyle/>
          <a:p>
            <a:endParaRPr lang="en-IN"/>
          </a:p>
        </p:txBody>
      </p:sp>
      <p:sp>
        <p:nvSpPr>
          <p:cNvPr id="6" name="Shape 4"/>
          <p:cNvSpPr/>
          <p:nvPr/>
        </p:nvSpPr>
        <p:spPr>
          <a:xfrm>
            <a:off x="7565053" y="3147120"/>
            <a:ext cx="777597" cy="27742"/>
          </a:xfrm>
          <a:prstGeom prst="rect">
            <a:avLst/>
          </a:prstGeom>
          <a:solidFill>
            <a:srgbClr val="8061FF"/>
          </a:solidFill>
          <a:ln/>
        </p:spPr>
        <p:txBody>
          <a:bodyPr/>
          <a:lstStyle/>
          <a:p>
            <a:endParaRPr lang="en-IN"/>
          </a:p>
        </p:txBody>
      </p:sp>
      <p:sp>
        <p:nvSpPr>
          <p:cNvPr id="7" name="Shape 5"/>
          <p:cNvSpPr/>
          <p:nvPr/>
        </p:nvSpPr>
        <p:spPr>
          <a:xfrm>
            <a:off x="7065109" y="2911078"/>
            <a:ext cx="499943" cy="499943"/>
          </a:xfrm>
          <a:prstGeom prst="roundRect">
            <a:avLst>
              <a:gd name="adj" fmla="val 13333"/>
            </a:avLst>
          </a:prstGeom>
          <a:solidFill>
            <a:srgbClr val="171542"/>
          </a:solidFill>
          <a:ln/>
        </p:spPr>
        <p:txBody>
          <a:bodyPr/>
          <a:lstStyle/>
          <a:p>
            <a:endParaRPr lang="en-IN"/>
          </a:p>
        </p:txBody>
      </p:sp>
      <p:sp>
        <p:nvSpPr>
          <p:cNvPr id="8" name="Text 6"/>
          <p:cNvSpPr/>
          <p:nvPr/>
        </p:nvSpPr>
        <p:spPr>
          <a:xfrm>
            <a:off x="7250251" y="2952750"/>
            <a:ext cx="129540" cy="416481"/>
          </a:xfrm>
          <a:prstGeom prst="rect">
            <a:avLst/>
          </a:prstGeom>
          <a:noFill/>
          <a:ln/>
        </p:spPr>
        <p:txBody>
          <a:bodyPr wrap="none" rtlCol="0" anchor="t"/>
          <a:lstStyle/>
          <a:p>
            <a:pPr marL="0" indent="0" algn="ctr">
              <a:lnSpc>
                <a:spcPts val="3281"/>
              </a:lnSpc>
              <a:buNone/>
            </a:pPr>
            <a:r>
              <a:rPr lang="en-US" sz="2624" b="1" dirty="0">
                <a:solidFill>
                  <a:srgbClr val="FFFFFF"/>
                </a:solidFill>
                <a:latin typeface="Syne" pitchFamily="34" charset="0"/>
                <a:ea typeface="Syne" pitchFamily="34" charset="-122"/>
                <a:cs typeface="Syne" pitchFamily="34" charset="-120"/>
              </a:rPr>
              <a:t>1</a:t>
            </a:r>
            <a:endParaRPr lang="en-US" sz="2624" dirty="0"/>
          </a:p>
        </p:txBody>
      </p:sp>
      <p:sp>
        <p:nvSpPr>
          <p:cNvPr id="9" name="Text 7"/>
          <p:cNvSpPr/>
          <p:nvPr/>
        </p:nvSpPr>
        <p:spPr>
          <a:xfrm>
            <a:off x="8537138" y="2959656"/>
            <a:ext cx="2545080" cy="347186"/>
          </a:xfrm>
          <a:prstGeom prst="rect">
            <a:avLst/>
          </a:prstGeom>
          <a:noFill/>
          <a:ln/>
        </p:spPr>
        <p:txBody>
          <a:bodyPr wrap="none" rtlCol="0" anchor="t"/>
          <a:lstStyle/>
          <a:p>
            <a:pPr marL="0" indent="0" algn="l">
              <a:lnSpc>
                <a:spcPts val="2734"/>
              </a:lnSpc>
              <a:buNone/>
            </a:pPr>
            <a:r>
              <a:rPr lang="en-US" sz="2187" b="1" dirty="0">
                <a:solidFill>
                  <a:srgbClr val="FFFFFF"/>
                </a:solidFill>
                <a:latin typeface="Syne" pitchFamily="34" charset="0"/>
                <a:ea typeface="Syne" pitchFamily="34" charset="-122"/>
                <a:cs typeface="Syne" pitchFamily="34" charset="-120"/>
              </a:rPr>
              <a:t>Paris Agreement</a:t>
            </a:r>
            <a:endParaRPr lang="en-US" sz="2187" dirty="0"/>
          </a:p>
        </p:txBody>
      </p:sp>
      <p:sp>
        <p:nvSpPr>
          <p:cNvPr id="10" name="Text 8"/>
          <p:cNvSpPr/>
          <p:nvPr/>
        </p:nvSpPr>
        <p:spPr>
          <a:xfrm>
            <a:off x="8537138" y="3529013"/>
            <a:ext cx="3744754" cy="710803"/>
          </a:xfrm>
          <a:prstGeom prst="rect">
            <a:avLst/>
          </a:prstGeom>
          <a:noFill/>
          <a:ln/>
        </p:spPr>
        <p:txBody>
          <a:bodyPr wrap="square" rtlCol="0" anchor="t"/>
          <a:lstStyle/>
          <a:p>
            <a:pPr marL="0" indent="0" algn="l">
              <a:lnSpc>
                <a:spcPts val="2799"/>
              </a:lnSpc>
              <a:buNone/>
            </a:pPr>
            <a:r>
              <a:rPr lang="en-US" sz="1750" b="1" dirty="0">
                <a:solidFill>
                  <a:srgbClr val="D9E1FF"/>
                </a:solidFill>
                <a:latin typeface="Arimo" pitchFamily="34" charset="0"/>
                <a:ea typeface="Arimo" pitchFamily="34" charset="-122"/>
                <a:cs typeface="Arimo" pitchFamily="34" charset="-120"/>
              </a:rPr>
              <a:t>Searches:</a:t>
            </a:r>
            <a:r>
              <a:rPr lang="en-US" sz="1750" dirty="0">
                <a:solidFill>
                  <a:srgbClr val="D9E1FF"/>
                </a:solidFill>
                <a:latin typeface="Arimo" pitchFamily="34" charset="0"/>
                <a:ea typeface="Arimo" pitchFamily="34" charset="-122"/>
                <a:cs typeface="Arimo" pitchFamily="34" charset="-120"/>
              </a:rPr>
              <a:t> global climate pact, carbon neutrality goals, national contributions</a:t>
            </a:r>
            <a:endParaRPr lang="en-US" sz="1750" dirty="0"/>
          </a:p>
        </p:txBody>
      </p:sp>
      <p:sp>
        <p:nvSpPr>
          <p:cNvPr id="11" name="Shape 9"/>
          <p:cNvSpPr/>
          <p:nvPr/>
        </p:nvSpPr>
        <p:spPr>
          <a:xfrm>
            <a:off x="6287512" y="4257973"/>
            <a:ext cx="777597" cy="27742"/>
          </a:xfrm>
          <a:prstGeom prst="rect">
            <a:avLst/>
          </a:prstGeom>
          <a:solidFill>
            <a:srgbClr val="8061FF"/>
          </a:solidFill>
          <a:ln/>
        </p:spPr>
        <p:txBody>
          <a:bodyPr/>
          <a:lstStyle/>
          <a:p>
            <a:endParaRPr lang="en-IN"/>
          </a:p>
        </p:txBody>
      </p:sp>
      <p:sp>
        <p:nvSpPr>
          <p:cNvPr id="12" name="Shape 10"/>
          <p:cNvSpPr/>
          <p:nvPr/>
        </p:nvSpPr>
        <p:spPr>
          <a:xfrm>
            <a:off x="7065109" y="4021931"/>
            <a:ext cx="499943" cy="499943"/>
          </a:xfrm>
          <a:prstGeom prst="roundRect">
            <a:avLst>
              <a:gd name="adj" fmla="val 13333"/>
            </a:avLst>
          </a:prstGeom>
          <a:solidFill>
            <a:srgbClr val="171542"/>
          </a:solidFill>
          <a:ln/>
        </p:spPr>
        <p:txBody>
          <a:bodyPr/>
          <a:lstStyle/>
          <a:p>
            <a:endParaRPr lang="en-IN"/>
          </a:p>
        </p:txBody>
      </p:sp>
      <p:sp>
        <p:nvSpPr>
          <p:cNvPr id="13" name="Text 11"/>
          <p:cNvSpPr/>
          <p:nvPr/>
        </p:nvSpPr>
        <p:spPr>
          <a:xfrm>
            <a:off x="7212151" y="4063603"/>
            <a:ext cx="205740" cy="416481"/>
          </a:xfrm>
          <a:prstGeom prst="rect">
            <a:avLst/>
          </a:prstGeom>
          <a:noFill/>
          <a:ln/>
        </p:spPr>
        <p:txBody>
          <a:bodyPr wrap="none" rtlCol="0" anchor="t"/>
          <a:lstStyle/>
          <a:p>
            <a:pPr marL="0" indent="0" algn="ctr">
              <a:lnSpc>
                <a:spcPts val="3281"/>
              </a:lnSpc>
              <a:buNone/>
            </a:pPr>
            <a:r>
              <a:rPr lang="en-US" sz="2624" b="1" dirty="0">
                <a:solidFill>
                  <a:srgbClr val="FFFFFF"/>
                </a:solidFill>
                <a:latin typeface="Syne" pitchFamily="34" charset="0"/>
                <a:ea typeface="Syne" pitchFamily="34" charset="-122"/>
                <a:cs typeface="Syne" pitchFamily="34" charset="-120"/>
              </a:rPr>
              <a:t>2</a:t>
            </a:r>
            <a:endParaRPr lang="en-US" sz="2624" dirty="0"/>
          </a:p>
        </p:txBody>
      </p:sp>
      <p:sp>
        <p:nvSpPr>
          <p:cNvPr id="14" name="Text 12"/>
          <p:cNvSpPr/>
          <p:nvPr/>
        </p:nvSpPr>
        <p:spPr>
          <a:xfrm>
            <a:off x="2348389" y="4070509"/>
            <a:ext cx="3744635" cy="694373"/>
          </a:xfrm>
          <a:prstGeom prst="rect">
            <a:avLst/>
          </a:prstGeom>
          <a:noFill/>
          <a:ln/>
        </p:spPr>
        <p:txBody>
          <a:bodyPr wrap="square" rtlCol="0" anchor="t"/>
          <a:lstStyle/>
          <a:p>
            <a:pPr marL="0" indent="0" algn="r">
              <a:lnSpc>
                <a:spcPts val="2734"/>
              </a:lnSpc>
              <a:buNone/>
            </a:pPr>
            <a:r>
              <a:rPr lang="en-US" sz="2187" b="1" dirty="0">
                <a:solidFill>
                  <a:srgbClr val="FFFFFF"/>
                </a:solidFill>
                <a:latin typeface="Syne" pitchFamily="34" charset="0"/>
                <a:ea typeface="Syne" pitchFamily="34" charset="-122"/>
                <a:cs typeface="Syne" pitchFamily="34" charset="-120"/>
              </a:rPr>
              <a:t>Global Cooperation and Policies</a:t>
            </a:r>
            <a:endParaRPr lang="en-US" sz="2187" dirty="0"/>
          </a:p>
        </p:txBody>
      </p:sp>
      <p:sp>
        <p:nvSpPr>
          <p:cNvPr id="15" name="Text 13"/>
          <p:cNvSpPr/>
          <p:nvPr/>
        </p:nvSpPr>
        <p:spPr>
          <a:xfrm>
            <a:off x="2348389" y="4987052"/>
            <a:ext cx="3744635" cy="1421606"/>
          </a:xfrm>
          <a:prstGeom prst="rect">
            <a:avLst/>
          </a:prstGeom>
          <a:noFill/>
          <a:ln/>
        </p:spPr>
        <p:txBody>
          <a:bodyPr wrap="square" rtlCol="0" anchor="t"/>
          <a:lstStyle/>
          <a:p>
            <a:pPr marL="0" indent="0" algn="r">
              <a:lnSpc>
                <a:spcPts val="2799"/>
              </a:lnSpc>
              <a:buNone/>
            </a:pPr>
            <a:r>
              <a:rPr lang="en-US" sz="1750" b="1" dirty="0">
                <a:solidFill>
                  <a:srgbClr val="D9E1FF"/>
                </a:solidFill>
                <a:latin typeface="Arimo" pitchFamily="34" charset="0"/>
                <a:ea typeface="Arimo" pitchFamily="34" charset="-122"/>
                <a:cs typeface="Arimo" pitchFamily="34" charset="-120"/>
              </a:rPr>
              <a:t>Searches:</a:t>
            </a:r>
            <a:r>
              <a:rPr lang="en-US" sz="1750" dirty="0">
                <a:solidFill>
                  <a:srgbClr val="D9E1FF"/>
                </a:solidFill>
                <a:latin typeface="Arimo" pitchFamily="34" charset="0"/>
                <a:ea typeface="Arimo" pitchFamily="34" charset="-122"/>
                <a:cs typeface="Arimo" pitchFamily="34" charset="-120"/>
              </a:rPr>
              <a:t> United Nations Framework Convention on Climate Change, climate conferences, emission reduction targets</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N"/>
          </a:p>
        </p:txBody>
      </p:sp>
      <p:sp>
        <p:nvSpPr>
          <p:cNvPr id="3" name="Shape 1"/>
          <p:cNvSpPr/>
          <p:nvPr/>
        </p:nvSpPr>
        <p:spPr>
          <a:xfrm>
            <a:off x="0" y="0"/>
            <a:ext cx="14630400" cy="8229600"/>
          </a:xfrm>
          <a:prstGeom prst="rect">
            <a:avLst/>
          </a:prstGeom>
          <a:solidFill>
            <a:srgbClr val="0C0A33"/>
          </a:solidFill>
          <a:ln/>
        </p:spPr>
        <p:txBody>
          <a:bodyPr/>
          <a:lstStyle/>
          <a:p>
            <a:endParaRPr lang="en-IN"/>
          </a:p>
        </p:txBody>
      </p:sp>
      <p:sp>
        <p:nvSpPr>
          <p:cNvPr id="4" name="Text 2"/>
          <p:cNvSpPr/>
          <p:nvPr/>
        </p:nvSpPr>
        <p:spPr>
          <a:xfrm>
            <a:off x="2348389" y="4456628"/>
            <a:ext cx="4443889" cy="694373"/>
          </a:xfrm>
          <a:prstGeom prst="rect">
            <a:avLst/>
          </a:prstGeom>
          <a:noFill/>
          <a:ln/>
        </p:spPr>
        <p:txBody>
          <a:bodyPr wrap="non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Conclusion</a:t>
            </a:r>
            <a:endParaRPr lang="en-US" sz="4374" dirty="0"/>
          </a:p>
        </p:txBody>
      </p:sp>
      <p:sp>
        <p:nvSpPr>
          <p:cNvPr id="5" name="Text 3"/>
          <p:cNvSpPr/>
          <p:nvPr/>
        </p:nvSpPr>
        <p:spPr>
          <a:xfrm>
            <a:off x="2348389" y="5484257"/>
            <a:ext cx="9933503" cy="1066205"/>
          </a:xfrm>
          <a:prstGeom prst="rect">
            <a:avLst/>
          </a:prstGeom>
          <a:noFill/>
          <a:ln/>
        </p:spPr>
        <p:txBody>
          <a:bodyPr wrap="square" rtlCol="0" anchor="t"/>
          <a:lstStyle/>
          <a:p>
            <a:pPr marL="0" indent="0">
              <a:lnSpc>
                <a:spcPts val="2799"/>
              </a:lnSpc>
              <a:buNone/>
            </a:pPr>
            <a:r>
              <a:rPr lang="en-US" sz="1750" dirty="0">
                <a:solidFill>
                  <a:srgbClr val="D9E1FF"/>
                </a:solidFill>
                <a:latin typeface="Arimo" pitchFamily="34" charset="0"/>
                <a:ea typeface="Arimo" pitchFamily="34" charset="-122"/>
                <a:cs typeface="Arimo" pitchFamily="34" charset="-120"/>
              </a:rPr>
              <a:t>The urgent need to address climate change cannot be overstated. As individuals and collectively, we must take immediate actions to mitigate and adapt to the impacts of climate change to safeguard our planet for future generations.</a:t>
            </a:r>
            <a:endParaRPr lang="en-US" sz="1750" dirty="0"/>
          </a:p>
        </p:txBody>
      </p:sp>
      <p:pic>
        <p:nvPicPr>
          <p:cNvPr id="6" name="Image 0" descr="preencoded.png"/>
          <p:cNvPicPr>
            <a:picLocks noChangeAspect="1"/>
          </p:cNvPicPr>
          <p:nvPr/>
        </p:nvPicPr>
        <p:blipFill>
          <a:blip r:embed="rId3"/>
          <a:stretch>
            <a:fillRect/>
          </a:stretch>
        </p:blipFill>
        <p:spPr>
          <a:xfrm>
            <a:off x="0" y="0"/>
            <a:ext cx="14630400" cy="277749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Increasing-Threat-of-Climate-Change-on-the-World (3)</Template>
  <TotalTime>0</TotalTime>
  <Words>502</Words>
  <Application>Microsoft Office PowerPoint</Application>
  <PresentationFormat>Custom</PresentationFormat>
  <Paragraphs>57</Paragraphs>
  <Slides>9</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Arial</vt:lpstr>
      <vt:lpstr>Arimo</vt:lpstr>
      <vt:lpstr>Calibri</vt:lpstr>
      <vt:lpstr>Century Gothic</vt:lpstr>
      <vt:lpstr>ff3</vt:lpstr>
      <vt:lpstr>ff4</vt:lpstr>
      <vt:lpstr>Source Sans Pro</vt:lpstr>
      <vt:lpstr>Syne</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PptxGenJS Presentation</dc:subject>
  <dc:creator>AYUSH .</dc:creator>
  <cp:lastModifiedBy>AYUSH .</cp:lastModifiedBy>
  <cp:revision>1</cp:revision>
  <dcterms:created xsi:type="dcterms:W3CDTF">2023-10-20T08:22:05Z</dcterms:created>
  <dcterms:modified xsi:type="dcterms:W3CDTF">2023-10-20T08:22:14Z</dcterms:modified>
</cp:coreProperties>
</file>